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0" r:id="rId1"/>
  </p:sldMasterIdLst>
  <p:notesMasterIdLst>
    <p:notesMasterId r:id="rId13"/>
  </p:notesMasterIdLst>
  <p:sldIdLst>
    <p:sldId id="268" r:id="rId2"/>
    <p:sldId id="282" r:id="rId3"/>
    <p:sldId id="281" r:id="rId4"/>
    <p:sldId id="264" r:id="rId5"/>
    <p:sldId id="274" r:id="rId6"/>
    <p:sldId id="269" r:id="rId7"/>
    <p:sldId id="276" r:id="rId8"/>
    <p:sldId id="272" r:id="rId9"/>
    <p:sldId id="275" r:id="rId10"/>
    <p:sldId id="277" r:id="rId11"/>
    <p:sldId id="280"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45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88307" autoAdjust="0"/>
  </p:normalViewPr>
  <p:slideViewPr>
    <p:cSldViewPr snapToGrid="0">
      <p:cViewPr>
        <p:scale>
          <a:sx n="93" d="100"/>
          <a:sy n="93" d="100"/>
        </p:scale>
        <p:origin x="963" y="48"/>
      </p:cViewPr>
      <p:guideLst/>
    </p:cSldViewPr>
  </p:slideViewPr>
  <p:notesTextViewPr>
    <p:cViewPr>
      <p:scale>
        <a:sx n="1" d="1"/>
        <a:sy n="1" d="1"/>
      </p:scale>
      <p:origin x="0" y="-117"/>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600" b="0" i="0" u="none" strike="noStrike" kern="1200" spc="0" baseline="0">
                <a:solidFill>
                  <a:schemeClr val="tx1"/>
                </a:solidFill>
                <a:latin typeface="+mn-lt"/>
                <a:ea typeface="+mn-ea"/>
                <a:cs typeface="+mn-cs"/>
              </a:defRPr>
            </a:pPr>
            <a:r>
              <a:rPr lang="en-CA"/>
              <a:t>Linear Regression - Independent Variables</a:t>
            </a:r>
          </a:p>
        </c:rich>
      </c:tx>
      <c:layout>
        <c:manualLayout>
          <c:xMode val="edge"/>
          <c:yMode val="edge"/>
          <c:x val="0.29340825797203574"/>
          <c:y val="4.6458088950778811E-2"/>
        </c:manualLayout>
      </c:layout>
      <c:overlay val="0"/>
      <c:spPr>
        <a:noFill/>
        <a:ln>
          <a:noFill/>
        </a:ln>
        <a:effectLst/>
      </c:spPr>
      <c:txPr>
        <a:bodyPr rot="0" spcFirstLastPara="1" vertOverflow="ellipsis" vert="horz" wrap="square" anchor="ctr" anchorCtr="1"/>
        <a:lstStyle/>
        <a:p>
          <a:pPr>
            <a:defRPr sz="6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32096655357532544"/>
          <c:y val="0.14052962221403889"/>
          <c:w val="0.60807728560802488"/>
          <c:h val="0.63657824590839585"/>
        </c:manualLayout>
      </c:layout>
      <c:barChart>
        <c:barDir val="bar"/>
        <c:grouping val="clustered"/>
        <c:varyColors val="0"/>
        <c:ser>
          <c:idx val="0"/>
          <c:order val="0"/>
          <c:spPr>
            <a:solidFill>
              <a:schemeClr val="accent1"/>
            </a:solidFill>
            <a:ln>
              <a:noFill/>
            </a:ln>
            <a:effectLst/>
          </c:spPr>
          <c:invertIfNegative val="0"/>
          <c:dPt>
            <c:idx val="0"/>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1-B023-4106-8143-4E806E330655}"/>
              </c:ext>
            </c:extLst>
          </c:dPt>
          <c:dPt>
            <c:idx val="1"/>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3-B023-4106-8143-4E806E330655}"/>
              </c:ext>
            </c:extLst>
          </c:dPt>
          <c:dPt>
            <c:idx val="2"/>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5-B023-4106-8143-4E806E330655}"/>
              </c:ext>
            </c:extLst>
          </c:dPt>
          <c:dPt>
            <c:idx val="3"/>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7-B023-4106-8143-4E806E330655}"/>
              </c:ext>
            </c:extLst>
          </c:dPt>
          <c:dPt>
            <c:idx val="4"/>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9-B023-4106-8143-4E806E330655}"/>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B-B023-4106-8143-4E806E330655}"/>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D-B023-4106-8143-4E806E330655}"/>
              </c:ext>
            </c:extLst>
          </c:dPt>
          <c:dPt>
            <c:idx val="7"/>
            <c:invertIfNegative val="0"/>
            <c:bubble3D val="0"/>
            <c:spPr>
              <a:solidFill>
                <a:schemeClr val="accent2"/>
              </a:solidFill>
              <a:ln>
                <a:noFill/>
              </a:ln>
              <a:effectLst/>
            </c:spPr>
            <c:extLst>
              <c:ext xmlns:c16="http://schemas.microsoft.com/office/drawing/2014/chart" uri="{C3380CC4-5D6E-409C-BE32-E72D297353CC}">
                <c16:uniqueId val="{0000000F-B023-4106-8143-4E806E330655}"/>
              </c:ext>
            </c:extLst>
          </c:dPt>
          <c:dPt>
            <c:idx val="8"/>
            <c:invertIfNegative val="0"/>
            <c:bubble3D val="0"/>
            <c:spPr>
              <a:solidFill>
                <a:schemeClr val="accent2"/>
              </a:solidFill>
              <a:ln>
                <a:noFill/>
              </a:ln>
              <a:effectLst/>
            </c:spPr>
            <c:extLst>
              <c:ext xmlns:c16="http://schemas.microsoft.com/office/drawing/2014/chart" uri="{C3380CC4-5D6E-409C-BE32-E72D297353CC}">
                <c16:uniqueId val="{00000011-B023-4106-8143-4E806E330655}"/>
              </c:ext>
            </c:extLst>
          </c:dPt>
          <c:dPt>
            <c:idx val="9"/>
            <c:invertIfNegative val="0"/>
            <c:bubble3D val="0"/>
            <c:spPr>
              <a:solidFill>
                <a:schemeClr val="accent2"/>
              </a:solidFill>
              <a:ln>
                <a:noFill/>
              </a:ln>
              <a:effectLst/>
            </c:spPr>
            <c:extLst>
              <c:ext xmlns:c16="http://schemas.microsoft.com/office/drawing/2014/chart" uri="{C3380CC4-5D6E-409C-BE32-E72D297353CC}">
                <c16:uniqueId val="{00000013-B023-4106-8143-4E806E330655}"/>
              </c:ext>
            </c:extLst>
          </c:dPt>
          <c:cat>
            <c:strRef>
              <c:f>Sheet2!$B$28:$B$37</c:f>
              <c:strCache>
                <c:ptCount val="10"/>
                <c:pt idx="0">
                  <c:v>livingAreaSqFt</c:v>
                </c:pt>
                <c:pt idx="1">
                  <c:v>numOfPhotos</c:v>
                </c:pt>
                <c:pt idx="2">
                  <c:v>parkingSpaces</c:v>
                </c:pt>
                <c:pt idx="3">
                  <c:v>hasSpa</c:v>
                </c:pt>
                <c:pt idx="4">
                  <c:v>hasView</c:v>
                </c:pt>
                <c:pt idx="5">
                  <c:v>lotSizeSqFt</c:v>
                </c:pt>
                <c:pt idx="6">
                  <c:v>homeType_Vacant Land</c:v>
                </c:pt>
                <c:pt idx="7">
                  <c:v>yearBuilt</c:v>
                </c:pt>
                <c:pt idx="8">
                  <c:v>city_del valle</c:v>
                </c:pt>
                <c:pt idx="9">
                  <c:v>numPriceChanges</c:v>
                </c:pt>
              </c:strCache>
            </c:strRef>
          </c:cat>
          <c:val>
            <c:numRef>
              <c:f>Sheet2!$C$28:$C$37</c:f>
              <c:numCache>
                <c:formatCode>#,##0</c:formatCode>
                <c:ptCount val="10"/>
                <c:pt idx="0">
                  <c:v>18640</c:v>
                </c:pt>
                <c:pt idx="1">
                  <c:v>11120</c:v>
                </c:pt>
                <c:pt idx="2">
                  <c:v>5036.7367999999997</c:v>
                </c:pt>
                <c:pt idx="3">
                  <c:v>3914.5646999999999</c:v>
                </c:pt>
                <c:pt idx="4">
                  <c:v>3729.9425999999999</c:v>
                </c:pt>
                <c:pt idx="5">
                  <c:v>-1791.7926</c:v>
                </c:pt>
                <c:pt idx="6">
                  <c:v>-2601.2179999999998</c:v>
                </c:pt>
                <c:pt idx="7">
                  <c:v>-10910</c:v>
                </c:pt>
                <c:pt idx="8">
                  <c:v>-11210</c:v>
                </c:pt>
                <c:pt idx="9">
                  <c:v>-11270</c:v>
                </c:pt>
              </c:numCache>
            </c:numRef>
          </c:val>
          <c:extLst>
            <c:ext xmlns:c16="http://schemas.microsoft.com/office/drawing/2014/chart" uri="{C3380CC4-5D6E-409C-BE32-E72D297353CC}">
              <c16:uniqueId val="{00000014-B023-4106-8143-4E806E330655}"/>
            </c:ext>
          </c:extLst>
        </c:ser>
        <c:dLbls>
          <c:showLegendKey val="0"/>
          <c:showVal val="0"/>
          <c:showCatName val="0"/>
          <c:showSerName val="0"/>
          <c:showPercent val="0"/>
          <c:showBubbleSize val="0"/>
        </c:dLbls>
        <c:gapWidth val="50"/>
        <c:axId val="742801032"/>
        <c:axId val="742801752"/>
      </c:barChart>
      <c:catAx>
        <c:axId val="742801032"/>
        <c:scaling>
          <c:orientation val="minMax"/>
        </c:scaling>
        <c:delete val="0"/>
        <c:axPos val="l"/>
        <c:title>
          <c:tx>
            <c:rich>
              <a:bodyPr rot="-5400000" spcFirstLastPara="1" vertOverflow="ellipsis" vert="horz" wrap="square" anchor="ctr" anchorCtr="1"/>
              <a:lstStyle/>
              <a:p>
                <a:pPr>
                  <a:defRPr sz="500" b="0" i="0" u="none" strike="noStrike" kern="1200" baseline="0">
                    <a:solidFill>
                      <a:schemeClr val="tx1"/>
                    </a:solidFill>
                    <a:latin typeface="+mn-lt"/>
                    <a:ea typeface="+mn-ea"/>
                    <a:cs typeface="+mn-cs"/>
                  </a:defRPr>
                </a:pPr>
                <a:r>
                  <a:rPr lang="en-CA"/>
                  <a:t>Independent Variable</a:t>
                </a:r>
              </a:p>
            </c:rich>
          </c:tx>
          <c:layout>
            <c:manualLayout>
              <c:xMode val="edge"/>
              <c:yMode val="edge"/>
              <c:x val="4.9303460763667283E-2"/>
              <c:y val="0.2515766485305343"/>
            </c:manualLayout>
          </c:layout>
          <c:overlay val="0"/>
          <c:spPr>
            <a:noFill/>
            <a:ln>
              <a:noFill/>
            </a:ln>
            <a:effectLst/>
          </c:spPr>
          <c:txPr>
            <a:bodyPr rot="-54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crossAx val="742801752"/>
        <c:crosses val="autoZero"/>
        <c:auto val="1"/>
        <c:lblAlgn val="ctr"/>
        <c:lblOffset val="100"/>
        <c:noMultiLvlLbl val="0"/>
      </c:catAx>
      <c:valAx>
        <c:axId val="74280175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500" b="0" i="0" u="none" strike="noStrike" kern="1200" baseline="0">
                    <a:solidFill>
                      <a:schemeClr val="tx1"/>
                    </a:solidFill>
                    <a:latin typeface="+mn-lt"/>
                    <a:ea typeface="+mn-ea"/>
                    <a:cs typeface="+mn-cs"/>
                  </a:defRPr>
                </a:pPr>
                <a:r>
                  <a:rPr lang="en-CA"/>
                  <a:t>Coefficient</a:t>
                </a:r>
              </a:p>
            </c:rich>
          </c:tx>
          <c:overlay val="0"/>
          <c:spPr>
            <a:noFill/>
            <a:ln>
              <a:noFill/>
            </a:ln>
            <a:effectLst/>
          </c:spPr>
          <c:txPr>
            <a:bodyPr rot="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crossAx val="742801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50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32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n-CA" b="1" dirty="0"/>
              <a:t>Variation Between Predicted and Actual Target Variable</a:t>
            </a:r>
          </a:p>
        </c:rich>
      </c:tx>
      <c:layout>
        <c:manualLayout>
          <c:xMode val="edge"/>
          <c:yMode val="edge"/>
          <c:x val="0.23965185426611738"/>
          <c:y val="6.6005492328610596E-2"/>
        </c:manualLayout>
      </c:layout>
      <c:overlay val="0"/>
      <c:spPr>
        <a:noFill/>
        <a:ln>
          <a:noFill/>
        </a:ln>
        <a:effectLst/>
      </c:spPr>
      <c:txPr>
        <a:bodyPr rot="0" spcFirstLastPara="1" vertOverflow="ellipsis" vert="horz" wrap="square" anchor="ctr" anchorCtr="1"/>
        <a:lstStyle/>
        <a:p>
          <a:pPr>
            <a:defRPr sz="132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1"/>
          <c:order val="0"/>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housing_predictions!$BI$2:$BI$6</c:f>
              <c:strCache>
                <c:ptCount val="5"/>
                <c:pt idx="0">
                  <c:v>&lt;=20%</c:v>
                </c:pt>
                <c:pt idx="1">
                  <c:v>&lt;=40%</c:v>
                </c:pt>
                <c:pt idx="2">
                  <c:v>&lt;=80%</c:v>
                </c:pt>
                <c:pt idx="3">
                  <c:v>&lt;=100%</c:v>
                </c:pt>
                <c:pt idx="4">
                  <c:v>&gt;100%</c:v>
                </c:pt>
              </c:strCache>
            </c:strRef>
          </c:cat>
          <c:val>
            <c:numRef>
              <c:f>housing_predictions!$BL$2:$BL$6</c:f>
              <c:numCache>
                <c:formatCode>0%</c:formatCode>
                <c:ptCount val="5"/>
                <c:pt idx="0">
                  <c:v>0.25972313777191824</c:v>
                </c:pt>
                <c:pt idx="1">
                  <c:v>0.24522083058668426</c:v>
                </c:pt>
                <c:pt idx="2">
                  <c:v>0.30850362557679628</c:v>
                </c:pt>
                <c:pt idx="3">
                  <c:v>5.1746868820039552E-2</c:v>
                </c:pt>
                <c:pt idx="4">
                  <c:v>0.13480553724456162</c:v>
                </c:pt>
              </c:numCache>
            </c:numRef>
          </c:val>
          <c:extLst>
            <c:ext xmlns:c16="http://schemas.microsoft.com/office/drawing/2014/chart" uri="{C3380CC4-5D6E-409C-BE32-E72D297353CC}">
              <c16:uniqueId val="{00000000-C146-402C-939B-406CD451784B}"/>
            </c:ext>
          </c:extLst>
        </c:ser>
        <c:dLbls>
          <c:showLegendKey val="0"/>
          <c:showVal val="0"/>
          <c:showCatName val="0"/>
          <c:showSerName val="0"/>
          <c:showPercent val="0"/>
          <c:showBubbleSize val="0"/>
        </c:dLbls>
        <c:gapWidth val="50"/>
        <c:overlap val="-27"/>
        <c:axId val="735433840"/>
        <c:axId val="735434560"/>
      </c:barChart>
      <c:catAx>
        <c:axId val="735433840"/>
        <c:scaling>
          <c:orientation val="minMax"/>
        </c:scaling>
        <c:delete val="0"/>
        <c:axPos val="b"/>
        <c:title>
          <c:layout>
            <c:manualLayout>
              <c:xMode val="edge"/>
              <c:yMode val="edge"/>
              <c:x val="0.32755257378559732"/>
              <c:y val="0.88634424599933048"/>
            </c:manualLayout>
          </c:layout>
          <c:overlay val="0"/>
          <c:spPr>
            <a:noFill/>
            <a:ln>
              <a:noFill/>
            </a:ln>
            <a:effectLst/>
          </c:spPr>
          <c:txPr>
            <a:bodyPr rot="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735434560"/>
        <c:crosses val="autoZero"/>
        <c:auto val="1"/>
        <c:lblAlgn val="ctr"/>
        <c:lblOffset val="100"/>
        <c:noMultiLvlLbl val="0"/>
      </c:catAx>
      <c:valAx>
        <c:axId val="735434560"/>
        <c:scaling>
          <c:orientation val="minMax"/>
        </c:scaling>
        <c:delete val="0"/>
        <c:axPos val="l"/>
        <c:title>
          <c:tx>
            <c:rich>
              <a:bodyPr rot="-54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r>
                  <a:rPr lang="en-CA" dirty="0"/>
                  <a:t>%</a:t>
                </a:r>
                <a:r>
                  <a:rPr lang="en-CA" baseline="0" dirty="0"/>
                  <a:t> of Houses Within Threshold</a:t>
                </a:r>
                <a:endParaRPr lang="en-CA" dirty="0"/>
              </a:p>
            </c:rich>
          </c:tx>
          <c:overlay val="0"/>
          <c:spPr>
            <a:noFill/>
            <a:ln>
              <a:noFill/>
            </a:ln>
            <a:effectLst/>
          </c:spPr>
          <c:txPr>
            <a:bodyPr rot="-54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735433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sz="1100">
          <a:solidFill>
            <a:sysClr val="windowText" lastClr="000000"/>
          </a:solidFill>
          <a:latin typeface="Arial" panose="020B0604020202020204" pitchFamily="34" charset="0"/>
          <a:cs typeface="Arial" panose="020B0604020202020204" pitchFamily="3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62747-4D0F-4B17-92E5-7E2584404AEF}" type="datetimeFigureOut">
              <a:rPr lang="en-CA" smtClean="0"/>
              <a:t>2024-02-01</a:t>
            </a:fld>
            <a:endParaRPr lang="en-C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2264C-D68A-4D70-A4E3-CAF58395AF64}" type="slidenum">
              <a:rPr lang="en-CA" smtClean="0"/>
              <a:t>‹#›</a:t>
            </a:fld>
            <a:endParaRPr lang="en-CA"/>
          </a:p>
        </p:txBody>
      </p:sp>
    </p:spTree>
    <p:extLst>
      <p:ext uri="{BB962C8B-B14F-4D97-AF65-F5344CB8AC3E}">
        <p14:creationId xmlns:p14="http://schemas.microsoft.com/office/powerpoint/2010/main" val="3427567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Not your typical millennial. Has 10 years of experience as a realtor. Works at a firm out of Texas.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E2264C-D68A-4D70-A4E3-CAF58395AF64}"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359722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Jen might have not provided us with all of the features taken into account (such as local regulations, future trends, </a:t>
            </a:r>
            <a:r>
              <a:rPr lang="en-CA" dirty="0" err="1"/>
              <a:t>etc</a:t>
            </a:r>
            <a:r>
              <a:rPr lang="en-CA" dirty="0"/>
              <a:t>).</a:t>
            </a:r>
          </a:p>
          <a:p>
            <a:r>
              <a:rPr lang="en-CA" dirty="0"/>
              <a:t>Subjectivity of the matter - </a:t>
            </a:r>
            <a:r>
              <a:rPr lang="en-US" dirty="0"/>
              <a:t>Real estate professionals interact directly with buyers and sellers, allowing them to understand their preferences, needs, and motivations. This human element is crucial in negotiating deals and finding the right match between buyers and properties.</a:t>
            </a:r>
            <a:endParaRPr lang="en-CA"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E2264C-D68A-4D70-A4E3-CAF58395AF64}"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9591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F2E2264C-D68A-4D70-A4E3-CAF58395AF64}"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63070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Jen knows the housing market in Texas very well</a:t>
            </a:r>
          </a:p>
          <a:p>
            <a:r>
              <a:rPr lang="en-CA" dirty="0"/>
              <a:t>To set the stage, she shared the U.S. home price index with us.</a:t>
            </a:r>
          </a:p>
          <a:p>
            <a:r>
              <a:rPr lang="en-CA" dirty="0"/>
              <a:t>Home Price Index = average home value (single-family home)</a:t>
            </a:r>
          </a:p>
          <a:p>
            <a:r>
              <a:rPr lang="en-CA" dirty="0"/>
              <a:t>We are looking at prices from 2000 up until 2020</a:t>
            </a:r>
          </a:p>
          <a:p>
            <a:r>
              <a:rPr lang="en-US" dirty="0"/>
              <a:t>Austin 20-Year Home Price Index Growth Is Comparable to the U.S. Average</a:t>
            </a:r>
            <a:endParaRPr lang="en-CA" dirty="0"/>
          </a:p>
          <a:p>
            <a:endParaRPr lang="en-CA" dirty="0"/>
          </a:p>
          <a:p>
            <a:r>
              <a:rPr lang="en-US" b="0" i="0" dirty="0">
                <a:solidFill>
                  <a:srgbClr val="000000"/>
                </a:solidFill>
                <a:effectLst/>
                <a:latin typeface="Noto Serif" panose="020F0502020204030204" pitchFamily="18" charset="0"/>
              </a:rPr>
              <a:t>First, the trajectory of home prices is defined by the 2008 Financial Crisis. After prices took a steep dive, it took a full decade for the average home price to rise back up to the 2007 peak.</a:t>
            </a:r>
          </a:p>
        </p:txBody>
      </p:sp>
      <p:sp>
        <p:nvSpPr>
          <p:cNvPr id="4" name="Slide Number Placeholder 3"/>
          <p:cNvSpPr>
            <a:spLocks noGrp="1"/>
          </p:cNvSpPr>
          <p:nvPr>
            <p:ph type="sldNum" sz="quarter" idx="5"/>
          </p:nvPr>
        </p:nvSpPr>
        <p:spPr/>
        <p:txBody>
          <a:bodyPr/>
          <a:lstStyle/>
          <a:p>
            <a:fld id="{F2E2264C-D68A-4D70-A4E3-CAF58395AF64}" type="slidenum">
              <a:rPr lang="en-CA" smtClean="0"/>
              <a:t>3</a:t>
            </a:fld>
            <a:endParaRPr lang="en-CA"/>
          </a:p>
        </p:txBody>
      </p:sp>
    </p:spTree>
    <p:extLst>
      <p:ext uri="{BB962C8B-B14F-4D97-AF65-F5344CB8AC3E}">
        <p14:creationId xmlns:p14="http://schemas.microsoft.com/office/powerpoint/2010/main" val="2407982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Jen provided us with a dataset. 54 independent variables after some feature engineering (removing a few features and adding dummies for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Later in our analysis, we have revealed that our dependent variable (Price) has outliers going up to $13.5M. We have then chosen to eliminate the outliers and run some of the regression models on data which only include rows where housing prices are between $100k and $500k. </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4</a:t>
            </a:fld>
            <a:endParaRPr lang="en-CA"/>
          </a:p>
        </p:txBody>
      </p:sp>
    </p:spTree>
    <p:extLst>
      <p:ext uri="{BB962C8B-B14F-4D97-AF65-F5344CB8AC3E}">
        <p14:creationId xmlns:p14="http://schemas.microsoft.com/office/powerpoint/2010/main" val="1470809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2328"/>
                </a:solidFill>
                <a:effectLst/>
                <a:latin typeface="-apple-system"/>
              </a:rPr>
              <a:t>- As the next step, we investigated the data further. It contained no duplicates and only a few missing values in the description column. Because the missing values were very few (2), we have removed the rows that contained them. </a:t>
            </a:r>
          </a:p>
          <a:p>
            <a:r>
              <a:rPr lang="en-US" b="0" i="0" dirty="0">
                <a:solidFill>
                  <a:srgbClr val="1F2328"/>
                </a:solidFill>
                <a:effectLst/>
                <a:latin typeface="-apple-system"/>
              </a:rPr>
              <a:t>- Further, we have looked at the geographic map of housing properties and identified that the properties generally cluster by price, with those &lt;$309k (1st quartile of the distribution) located on the east side of the city, those between $309k and $405k (where $405k is the median value) spread in the middle of the city, from north to south, and those &gt;$405k located in the central and western edge of the city.</a:t>
            </a: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5</a:t>
            </a:fld>
            <a:endParaRPr lang="en-CA"/>
          </a:p>
        </p:txBody>
      </p:sp>
    </p:spTree>
    <p:extLst>
      <p:ext uri="{BB962C8B-B14F-4D97-AF65-F5344CB8AC3E}">
        <p14:creationId xmlns:p14="http://schemas.microsoft.com/office/powerpoint/2010/main" val="40696898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6</a:t>
            </a:fld>
            <a:endParaRPr lang="en-CA"/>
          </a:p>
        </p:txBody>
      </p:sp>
    </p:spTree>
    <p:extLst>
      <p:ext uri="{BB962C8B-B14F-4D97-AF65-F5344CB8AC3E}">
        <p14:creationId xmlns:p14="http://schemas.microsoft.com/office/powerpoint/2010/main" val="21731758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Proportion of the variance in the </a:t>
            </a:r>
            <a:r>
              <a:rPr lang="en-US" dirty="0" err="1"/>
              <a:t>lastPrice</a:t>
            </a:r>
            <a:r>
              <a:rPr lang="en-US" dirty="0"/>
              <a:t> that is predictable from the independent features</a:t>
            </a:r>
          </a:p>
          <a:p>
            <a:r>
              <a:rPr lang="en-US" dirty="0"/>
              <a:t>- All percentages are for test data</a:t>
            </a:r>
          </a:p>
          <a:p>
            <a:r>
              <a:rPr lang="en-US" dirty="0"/>
              <a:t>- A lot of multicollinearity issues and p-values &gt;5% for linear regression (down to 10 features)</a:t>
            </a:r>
          </a:p>
          <a:p>
            <a:r>
              <a:rPr lang="en-US" dirty="0"/>
              <a:t>- Tried to optimize for hyperparameter “weights” for KNN Regressor. Setting hyperparameter "weights" to "distance" (meaning that closer neighbors will have more influence on the prediction than farther ones) makes the model overfit. By default, weight is uniform (keeping it as such).</a:t>
            </a:r>
          </a:p>
          <a:p>
            <a:endParaRPr lang="en-CA" dirty="0"/>
          </a:p>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7</a:t>
            </a:fld>
            <a:endParaRPr lang="en-CA"/>
          </a:p>
        </p:txBody>
      </p:sp>
    </p:spTree>
    <p:extLst>
      <p:ext uri="{BB962C8B-B14F-4D97-AF65-F5344CB8AC3E}">
        <p14:creationId xmlns:p14="http://schemas.microsoft.com/office/powerpoint/2010/main" val="777710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Example:</a:t>
            </a:r>
          </a:p>
          <a:p>
            <a:r>
              <a:rPr lang="en-CA" dirty="0"/>
              <a:t>y-test = $650k</a:t>
            </a:r>
          </a:p>
          <a:p>
            <a:r>
              <a:rPr lang="en-CA" dirty="0"/>
              <a:t>y-predicted = $403k</a:t>
            </a:r>
          </a:p>
          <a:p>
            <a:r>
              <a:rPr lang="en-CA" dirty="0"/>
              <a:t>The prediction is 38% below the actual, thus it falls in the second bucket.</a:t>
            </a:r>
          </a:p>
          <a:p>
            <a:r>
              <a:rPr lang="en-CA" dirty="0"/>
              <a:t>25% of all houses fell into the second bucket</a:t>
            </a:r>
          </a:p>
          <a:p>
            <a:r>
              <a:rPr lang="en-CA" dirty="0"/>
              <a:t>This is based on test data (~</a:t>
            </a:r>
            <a:r>
              <a:rPr lang="en-CA"/>
              <a:t>3000 samples)</a:t>
            </a:r>
            <a:endParaRPr lang="en-CA" dirty="0"/>
          </a:p>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8</a:t>
            </a:fld>
            <a:endParaRPr lang="en-CA"/>
          </a:p>
        </p:txBody>
      </p:sp>
    </p:spTree>
    <p:extLst>
      <p:ext uri="{BB962C8B-B14F-4D97-AF65-F5344CB8AC3E}">
        <p14:creationId xmlns:p14="http://schemas.microsoft.com/office/powerpoint/2010/main" val="2566510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Overall, I would expect a higher accuracy score from the model, perhaps closer to 70-80%. It appears that we have a plenty of relevant independent variables accessible to us. The only model anywhere remotely close to my projection is decision tree regressor on 124 independent variables (before removing outliers, so on all 15,171 rows of the data). </a:t>
            </a: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9</a:t>
            </a:fld>
            <a:endParaRPr lang="en-CA"/>
          </a:p>
        </p:txBody>
      </p:sp>
    </p:spTree>
    <p:extLst>
      <p:ext uri="{BB962C8B-B14F-4D97-AF65-F5344CB8AC3E}">
        <p14:creationId xmlns:p14="http://schemas.microsoft.com/office/powerpoint/2010/main" val="11678901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2FC75C-55CA-499A-9BA3-4655D81C8D8D}"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1173264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059ABB-81FB-42B5-AC9C-20E34787D205}"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661550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94E6F9-F42E-48FF-B2AD-3545464D5263}"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290330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CD1680-7F5D-46E5-9307-0E601DE95AE9}"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199886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B075F3-C950-4686-AB38-03B64A02A3E1}"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707005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7B40E6-3443-43EC-88C4-6FC839EAB18C}"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4142916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95B4C5-B67F-4730-89B4-FD642C03C7F8}" type="datetime1">
              <a:rPr lang="en-CA" smtClean="0"/>
              <a:t>2024-02-01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291473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5D3F1B-02B4-44A2-984F-E8D38EE19E0E}" type="datetime1">
              <a:rPr lang="en-CA" smtClean="0"/>
              <a:t>2024-02-01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922961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5277F2-0931-4BEB-9F21-3310E861E9FE}" type="datetime1">
              <a:rPr lang="en-CA" smtClean="0"/>
              <a:t>2024-02-01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030158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5C0977-56A7-43EC-8584-152DFF276DA5}"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701204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B534C3-8B90-4C2C-9202-DBE83FB87C91}"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925097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D4DB05-6087-4ABE-9A3B-8C33DF2E3692}" type="datetime1">
              <a:rPr lang="en-CA" smtClean="0"/>
              <a:t>2024-02-01</a:t>
            </a:fld>
            <a:endParaRPr lang="en-CA"/>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2D28F8-53AE-4234-9393-E5F6E52213FC}" type="slidenum">
              <a:rPr lang="en-CA" smtClean="0"/>
              <a:t>‹#›</a:t>
            </a:fld>
            <a:endParaRPr lang="en-CA"/>
          </a:p>
        </p:txBody>
      </p:sp>
    </p:spTree>
    <p:extLst>
      <p:ext uri="{BB962C8B-B14F-4D97-AF65-F5344CB8AC3E}">
        <p14:creationId xmlns:p14="http://schemas.microsoft.com/office/powerpoint/2010/main" val="4057546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www.visualcapitalist.com/20-years-of-home-price-changes-in-every-u-s-city/"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jp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1.jpg"/><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chart" Target="../charts/chart2.xml"/><Relationship Id="rId4"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D759265-5ED3-E60F-CD56-1E74A8C94C14}"/>
              </a:ext>
            </a:extLst>
          </p:cNvPr>
          <p:cNvGrpSpPr/>
          <p:nvPr/>
        </p:nvGrpSpPr>
        <p:grpSpPr>
          <a:xfrm>
            <a:off x="0" y="-9526"/>
            <a:ext cx="9144004" cy="2428875"/>
            <a:chOff x="0" y="-9525"/>
            <a:chExt cx="9144004" cy="1345501"/>
          </a:xfrm>
        </p:grpSpPr>
        <p:pic>
          <p:nvPicPr>
            <p:cNvPr id="9" name="Picture 8" descr="A group of glasses of beer next to a barrel&#10;&#10;Description automatically generated">
              <a:extLst>
                <a:ext uri="{FF2B5EF4-FFF2-40B4-BE49-F238E27FC236}">
                  <a16:creationId xmlns:a16="http://schemas.microsoft.com/office/drawing/2014/main" id="{D974F5B7-BBAC-197C-47B2-5A0A7D0A8EEB}"/>
                </a:ext>
              </a:extLst>
            </p:cNvPr>
            <p:cNvPicPr>
              <a:picLocks noChangeAspect="1"/>
            </p:cNvPicPr>
            <p:nvPr/>
          </p:nvPicPr>
          <p:blipFill rotWithShape="1">
            <a:blip r:embed="rId2">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10" name="Picture 9" descr="A group of glasses of beer next to a barrel&#10;&#10;Description automatically generated">
              <a:extLst>
                <a:ext uri="{FF2B5EF4-FFF2-40B4-BE49-F238E27FC236}">
                  <a16:creationId xmlns:a16="http://schemas.microsoft.com/office/drawing/2014/main" id="{36BB49C7-4830-4304-3FE9-E05206C7969A}"/>
                </a:ext>
              </a:extLst>
            </p:cNvPr>
            <p:cNvPicPr>
              <a:picLocks noChangeAspect="1"/>
            </p:cNvPicPr>
            <p:nvPr/>
          </p:nvPicPr>
          <p:blipFill rotWithShape="1">
            <a:blip r:embed="rId2">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4" name="Title 1">
            <a:extLst>
              <a:ext uri="{FF2B5EF4-FFF2-40B4-BE49-F238E27FC236}">
                <a16:creationId xmlns:a16="http://schemas.microsoft.com/office/drawing/2014/main" id="{6691036B-6671-4805-012B-8B73FECEF301}"/>
              </a:ext>
            </a:extLst>
          </p:cNvPr>
          <p:cNvSpPr>
            <a:spLocks noGrp="1"/>
          </p:cNvSpPr>
          <p:nvPr>
            <p:ph type="ctrTitle"/>
          </p:nvPr>
        </p:nvSpPr>
        <p:spPr>
          <a:xfrm>
            <a:off x="822960" y="325550"/>
            <a:ext cx="7543800" cy="774588"/>
          </a:xfrm>
          <a:effectLst>
            <a:outerShdw blurRad="50800" dist="38100" dir="2700000" algn="tl" rotWithShape="0">
              <a:prstClr val="black">
                <a:alpha val="40000"/>
              </a:prstClr>
            </a:outerShdw>
          </a:effectLst>
        </p:spPr>
        <p:txBody>
          <a:bodyPr>
            <a:normAutofit/>
          </a:bodyPr>
          <a:lstStyle/>
          <a:p>
            <a:r>
              <a:rPr lang="en-CA" sz="4500" dirty="0">
                <a:solidFill>
                  <a:schemeClr val="bg1"/>
                </a:solidFill>
              </a:rPr>
              <a:t>Austin, TX - House Listings</a:t>
            </a:r>
          </a:p>
        </p:txBody>
      </p:sp>
      <p:sp>
        <p:nvSpPr>
          <p:cNvPr id="5" name="Subtitle 2">
            <a:extLst>
              <a:ext uri="{FF2B5EF4-FFF2-40B4-BE49-F238E27FC236}">
                <a16:creationId xmlns:a16="http://schemas.microsoft.com/office/drawing/2014/main" id="{D21665C3-83F4-A752-3241-4BB2AB229ECE}"/>
              </a:ext>
            </a:extLst>
          </p:cNvPr>
          <p:cNvSpPr>
            <a:spLocks noGrp="1"/>
          </p:cNvSpPr>
          <p:nvPr>
            <p:ph type="subTitle" idx="1"/>
          </p:nvPr>
        </p:nvSpPr>
        <p:spPr>
          <a:xfrm>
            <a:off x="825038" y="1217614"/>
            <a:ext cx="7543800" cy="519112"/>
          </a:xfrm>
          <a:effectLst>
            <a:outerShdw blurRad="50800" dist="38100" dir="2700000" algn="tl" rotWithShape="0">
              <a:prstClr val="black">
                <a:alpha val="40000"/>
              </a:prstClr>
            </a:outerShdw>
          </a:effectLst>
        </p:spPr>
        <p:txBody>
          <a:bodyPr>
            <a:normAutofit/>
          </a:bodyPr>
          <a:lstStyle/>
          <a:p>
            <a:r>
              <a:rPr lang="en-CA" dirty="0">
                <a:solidFill>
                  <a:schemeClr val="bg1"/>
                </a:solidFill>
              </a:rPr>
              <a:t>DATA ANALYSIS OF THE HOUSING MARKET</a:t>
            </a:r>
          </a:p>
        </p:txBody>
      </p:sp>
      <p:sp>
        <p:nvSpPr>
          <p:cNvPr id="6" name="Subtitle 2">
            <a:extLst>
              <a:ext uri="{FF2B5EF4-FFF2-40B4-BE49-F238E27FC236}">
                <a16:creationId xmlns:a16="http://schemas.microsoft.com/office/drawing/2014/main" id="{43388770-9FC7-9820-1042-A150DBA1411C}"/>
              </a:ext>
            </a:extLst>
          </p:cNvPr>
          <p:cNvSpPr txBox="1">
            <a:spLocks/>
          </p:cNvSpPr>
          <p:nvPr/>
        </p:nvSpPr>
        <p:spPr>
          <a:xfrm>
            <a:off x="863138" y="1771653"/>
            <a:ext cx="7543800" cy="519112"/>
          </a:xfrm>
          <a:prstGeom prst="rect">
            <a:avLst/>
          </a:prstGeom>
          <a:effectLst>
            <a:outerShdw blurRad="50800" dist="38100" dir="2700000" algn="tl" rotWithShape="0">
              <a:prstClr val="black">
                <a:alpha val="40000"/>
              </a:prstClr>
            </a:outerShdw>
          </a:effectLst>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dirty="0">
                <a:solidFill>
                  <a:schemeClr val="bg1"/>
                </a:solidFill>
              </a:rPr>
              <a:t>Prepared by: Nina Sysoeva</a:t>
            </a:r>
          </a:p>
        </p:txBody>
      </p:sp>
      <p:pic>
        <p:nvPicPr>
          <p:cNvPr id="7" name="Picture 6">
            <a:extLst>
              <a:ext uri="{FF2B5EF4-FFF2-40B4-BE49-F238E27FC236}">
                <a16:creationId xmlns:a16="http://schemas.microsoft.com/office/drawing/2014/main" id="{0D92B079-4188-3B58-4EEA-5B7DD4297FFB}"/>
              </a:ext>
            </a:extLst>
          </p:cNvPr>
          <p:cNvPicPr>
            <a:picLocks noChangeAspect="1"/>
          </p:cNvPicPr>
          <p:nvPr/>
        </p:nvPicPr>
        <p:blipFill>
          <a:blip r:embed="rId3"/>
          <a:stretch>
            <a:fillRect/>
          </a:stretch>
        </p:blipFill>
        <p:spPr>
          <a:xfrm>
            <a:off x="62387" y="2492377"/>
            <a:ext cx="1990001" cy="1492500"/>
          </a:xfrm>
          <a:prstGeom prst="rect">
            <a:avLst/>
          </a:prstGeom>
        </p:spPr>
      </p:pic>
      <p:pic>
        <p:nvPicPr>
          <p:cNvPr id="11" name="Picture 10">
            <a:extLst>
              <a:ext uri="{FF2B5EF4-FFF2-40B4-BE49-F238E27FC236}">
                <a16:creationId xmlns:a16="http://schemas.microsoft.com/office/drawing/2014/main" id="{B51D9922-5630-423B-0007-FC8E812A8DCA}"/>
              </a:ext>
            </a:extLst>
          </p:cNvPr>
          <p:cNvPicPr>
            <a:picLocks noChangeAspect="1"/>
          </p:cNvPicPr>
          <p:nvPr/>
        </p:nvPicPr>
        <p:blipFill>
          <a:blip r:embed="rId4"/>
          <a:stretch>
            <a:fillRect/>
          </a:stretch>
        </p:blipFill>
        <p:spPr>
          <a:xfrm>
            <a:off x="2134644" y="2492377"/>
            <a:ext cx="2233001" cy="1488667"/>
          </a:xfrm>
          <a:prstGeom prst="rect">
            <a:avLst/>
          </a:prstGeom>
        </p:spPr>
      </p:pic>
      <p:pic>
        <p:nvPicPr>
          <p:cNvPr id="12" name="Picture 11">
            <a:extLst>
              <a:ext uri="{FF2B5EF4-FFF2-40B4-BE49-F238E27FC236}">
                <a16:creationId xmlns:a16="http://schemas.microsoft.com/office/drawing/2014/main" id="{2DBB3AF7-92C9-755E-EF18-D38A3D68802B}"/>
              </a:ext>
            </a:extLst>
          </p:cNvPr>
          <p:cNvPicPr>
            <a:picLocks noChangeAspect="1"/>
          </p:cNvPicPr>
          <p:nvPr/>
        </p:nvPicPr>
        <p:blipFill>
          <a:blip r:embed="rId5"/>
          <a:stretch>
            <a:fillRect/>
          </a:stretch>
        </p:blipFill>
        <p:spPr>
          <a:xfrm>
            <a:off x="4449901" y="2492377"/>
            <a:ext cx="2189001" cy="1460047"/>
          </a:xfrm>
          <a:prstGeom prst="rect">
            <a:avLst/>
          </a:prstGeom>
        </p:spPr>
      </p:pic>
      <p:pic>
        <p:nvPicPr>
          <p:cNvPr id="13" name="Picture 12">
            <a:extLst>
              <a:ext uri="{FF2B5EF4-FFF2-40B4-BE49-F238E27FC236}">
                <a16:creationId xmlns:a16="http://schemas.microsoft.com/office/drawing/2014/main" id="{6D8B4B43-E5A0-A73D-D275-4E863EE88F5F}"/>
              </a:ext>
            </a:extLst>
          </p:cNvPr>
          <p:cNvPicPr>
            <a:picLocks noChangeAspect="1"/>
          </p:cNvPicPr>
          <p:nvPr/>
        </p:nvPicPr>
        <p:blipFill>
          <a:blip r:embed="rId6"/>
          <a:stretch>
            <a:fillRect/>
          </a:stretch>
        </p:blipFill>
        <p:spPr>
          <a:xfrm>
            <a:off x="6721157" y="2492377"/>
            <a:ext cx="2360456" cy="1459149"/>
          </a:xfrm>
          <a:prstGeom prst="rect">
            <a:avLst/>
          </a:prstGeom>
        </p:spPr>
      </p:pic>
      <p:pic>
        <p:nvPicPr>
          <p:cNvPr id="14" name="Picture 13">
            <a:extLst>
              <a:ext uri="{FF2B5EF4-FFF2-40B4-BE49-F238E27FC236}">
                <a16:creationId xmlns:a16="http://schemas.microsoft.com/office/drawing/2014/main" id="{A553D1E1-03EC-F5CF-9DA4-E3464B6854E7}"/>
              </a:ext>
            </a:extLst>
          </p:cNvPr>
          <p:cNvPicPr>
            <a:picLocks noChangeAspect="1"/>
          </p:cNvPicPr>
          <p:nvPr/>
        </p:nvPicPr>
        <p:blipFill>
          <a:blip r:embed="rId7"/>
          <a:stretch>
            <a:fillRect/>
          </a:stretch>
        </p:blipFill>
        <p:spPr>
          <a:xfrm>
            <a:off x="62386" y="4070604"/>
            <a:ext cx="1990001" cy="1321485"/>
          </a:xfrm>
          <a:prstGeom prst="rect">
            <a:avLst/>
          </a:prstGeom>
        </p:spPr>
      </p:pic>
      <p:pic>
        <p:nvPicPr>
          <p:cNvPr id="16" name="Picture 15">
            <a:extLst>
              <a:ext uri="{FF2B5EF4-FFF2-40B4-BE49-F238E27FC236}">
                <a16:creationId xmlns:a16="http://schemas.microsoft.com/office/drawing/2014/main" id="{D46E4FE8-9286-2165-E9B2-59746680F53B}"/>
              </a:ext>
            </a:extLst>
          </p:cNvPr>
          <p:cNvPicPr>
            <a:picLocks noChangeAspect="1"/>
          </p:cNvPicPr>
          <p:nvPr/>
        </p:nvPicPr>
        <p:blipFill rotWithShape="1">
          <a:blip r:embed="rId8"/>
          <a:srcRect b="20887"/>
          <a:stretch/>
        </p:blipFill>
        <p:spPr>
          <a:xfrm>
            <a:off x="2134644" y="4066771"/>
            <a:ext cx="2233000" cy="1321485"/>
          </a:xfrm>
          <a:prstGeom prst="rect">
            <a:avLst/>
          </a:prstGeom>
        </p:spPr>
      </p:pic>
      <p:pic>
        <p:nvPicPr>
          <p:cNvPr id="17" name="Picture 16">
            <a:extLst>
              <a:ext uri="{FF2B5EF4-FFF2-40B4-BE49-F238E27FC236}">
                <a16:creationId xmlns:a16="http://schemas.microsoft.com/office/drawing/2014/main" id="{66685D79-52CC-D9A5-E7AB-68A6D31DAEBF}"/>
              </a:ext>
            </a:extLst>
          </p:cNvPr>
          <p:cNvPicPr>
            <a:picLocks noChangeAspect="1"/>
          </p:cNvPicPr>
          <p:nvPr/>
        </p:nvPicPr>
        <p:blipFill rotWithShape="1">
          <a:blip r:embed="rId9"/>
          <a:srcRect b="19403"/>
          <a:stretch/>
        </p:blipFill>
        <p:spPr>
          <a:xfrm>
            <a:off x="4449901" y="4066772"/>
            <a:ext cx="2189001" cy="1321484"/>
          </a:xfrm>
          <a:prstGeom prst="rect">
            <a:avLst/>
          </a:prstGeom>
        </p:spPr>
      </p:pic>
      <p:pic>
        <p:nvPicPr>
          <p:cNvPr id="18" name="Picture 17">
            <a:extLst>
              <a:ext uri="{FF2B5EF4-FFF2-40B4-BE49-F238E27FC236}">
                <a16:creationId xmlns:a16="http://schemas.microsoft.com/office/drawing/2014/main" id="{710DB34D-6068-F970-EDFE-C7614F039F13}"/>
              </a:ext>
            </a:extLst>
          </p:cNvPr>
          <p:cNvPicPr>
            <a:picLocks noChangeAspect="1"/>
          </p:cNvPicPr>
          <p:nvPr/>
        </p:nvPicPr>
        <p:blipFill rotWithShape="1">
          <a:blip r:embed="rId10"/>
          <a:srcRect b="25354"/>
          <a:stretch/>
        </p:blipFill>
        <p:spPr>
          <a:xfrm>
            <a:off x="6721157" y="4066771"/>
            <a:ext cx="2360455" cy="1321484"/>
          </a:xfrm>
          <a:prstGeom prst="rect">
            <a:avLst/>
          </a:prstGeom>
        </p:spPr>
      </p:pic>
      <p:pic>
        <p:nvPicPr>
          <p:cNvPr id="19" name="Picture 18">
            <a:extLst>
              <a:ext uri="{FF2B5EF4-FFF2-40B4-BE49-F238E27FC236}">
                <a16:creationId xmlns:a16="http://schemas.microsoft.com/office/drawing/2014/main" id="{48F1DA55-4A34-01F7-A73C-318C4CE3BA83}"/>
              </a:ext>
            </a:extLst>
          </p:cNvPr>
          <p:cNvPicPr>
            <a:picLocks noChangeAspect="1"/>
          </p:cNvPicPr>
          <p:nvPr/>
        </p:nvPicPr>
        <p:blipFill>
          <a:blip r:embed="rId11"/>
          <a:stretch>
            <a:fillRect/>
          </a:stretch>
        </p:blipFill>
        <p:spPr>
          <a:xfrm>
            <a:off x="62385" y="5495305"/>
            <a:ext cx="1990001" cy="1324595"/>
          </a:xfrm>
          <a:prstGeom prst="rect">
            <a:avLst/>
          </a:prstGeom>
        </p:spPr>
      </p:pic>
      <p:pic>
        <p:nvPicPr>
          <p:cNvPr id="20" name="Picture 19">
            <a:extLst>
              <a:ext uri="{FF2B5EF4-FFF2-40B4-BE49-F238E27FC236}">
                <a16:creationId xmlns:a16="http://schemas.microsoft.com/office/drawing/2014/main" id="{13A83883-80C2-3C5D-C8F5-5258E6AD0AE7}"/>
              </a:ext>
            </a:extLst>
          </p:cNvPr>
          <p:cNvPicPr>
            <a:picLocks noChangeAspect="1"/>
          </p:cNvPicPr>
          <p:nvPr/>
        </p:nvPicPr>
        <p:blipFill rotWithShape="1">
          <a:blip r:embed="rId12"/>
          <a:srcRect b="9358"/>
          <a:stretch/>
        </p:blipFill>
        <p:spPr>
          <a:xfrm>
            <a:off x="4449901" y="5495305"/>
            <a:ext cx="2189001" cy="1321485"/>
          </a:xfrm>
          <a:prstGeom prst="rect">
            <a:avLst/>
          </a:prstGeom>
        </p:spPr>
      </p:pic>
      <p:pic>
        <p:nvPicPr>
          <p:cNvPr id="21" name="Picture 20">
            <a:extLst>
              <a:ext uri="{FF2B5EF4-FFF2-40B4-BE49-F238E27FC236}">
                <a16:creationId xmlns:a16="http://schemas.microsoft.com/office/drawing/2014/main" id="{4222157A-ED66-63B6-F18B-B329CC87B837}"/>
              </a:ext>
            </a:extLst>
          </p:cNvPr>
          <p:cNvPicPr>
            <a:picLocks noChangeAspect="1"/>
          </p:cNvPicPr>
          <p:nvPr/>
        </p:nvPicPr>
        <p:blipFill rotWithShape="1">
          <a:blip r:embed="rId13"/>
          <a:srcRect b="21093"/>
          <a:stretch/>
        </p:blipFill>
        <p:spPr>
          <a:xfrm>
            <a:off x="2134644" y="5495305"/>
            <a:ext cx="2233000" cy="1321485"/>
          </a:xfrm>
          <a:prstGeom prst="rect">
            <a:avLst/>
          </a:prstGeom>
        </p:spPr>
      </p:pic>
      <p:pic>
        <p:nvPicPr>
          <p:cNvPr id="22" name="Picture 21">
            <a:extLst>
              <a:ext uri="{FF2B5EF4-FFF2-40B4-BE49-F238E27FC236}">
                <a16:creationId xmlns:a16="http://schemas.microsoft.com/office/drawing/2014/main" id="{AB156EBC-0CEB-2D42-221D-D4B411D3D52A}"/>
              </a:ext>
            </a:extLst>
          </p:cNvPr>
          <p:cNvPicPr>
            <a:picLocks noChangeAspect="1"/>
          </p:cNvPicPr>
          <p:nvPr/>
        </p:nvPicPr>
        <p:blipFill rotWithShape="1">
          <a:blip r:embed="rId14"/>
          <a:srcRect t="13101" b="11169"/>
          <a:stretch/>
        </p:blipFill>
        <p:spPr>
          <a:xfrm>
            <a:off x="6721156" y="5495305"/>
            <a:ext cx="2360455" cy="1321485"/>
          </a:xfrm>
          <a:prstGeom prst="rect">
            <a:avLst/>
          </a:prstGeom>
        </p:spPr>
      </p:pic>
    </p:spTree>
    <p:extLst>
      <p:ext uri="{BB962C8B-B14F-4D97-AF65-F5344CB8AC3E}">
        <p14:creationId xmlns:p14="http://schemas.microsoft.com/office/powerpoint/2010/main" val="2735197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49" y="320172"/>
            <a:ext cx="8887093" cy="754062"/>
          </a:xfrm>
        </p:spPr>
        <p:txBody>
          <a:bodyPr>
            <a:noAutofit/>
          </a:bodyPr>
          <a:lstStyle/>
          <a:p>
            <a:r>
              <a:rPr lang="en-CA" sz="3200" dirty="0">
                <a:solidFill>
                  <a:schemeClr val="bg1"/>
                </a:solidFill>
              </a:rPr>
              <a:t>Housing Price Predictor App</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9</a:t>
            </a:fld>
            <a:endParaRPr lang="en-CA"/>
          </a:p>
        </p:txBody>
      </p:sp>
      <p:sp>
        <p:nvSpPr>
          <p:cNvPr id="12" name="TextBox 11">
            <a:extLst>
              <a:ext uri="{FF2B5EF4-FFF2-40B4-BE49-F238E27FC236}">
                <a16:creationId xmlns:a16="http://schemas.microsoft.com/office/drawing/2014/main" id="{F53E5399-ABC7-CB41-6876-AB4CB1B032AD}"/>
              </a:ext>
            </a:extLst>
          </p:cNvPr>
          <p:cNvSpPr txBox="1"/>
          <p:nvPr/>
        </p:nvSpPr>
        <p:spPr>
          <a:xfrm>
            <a:off x="513984" y="1799261"/>
            <a:ext cx="8052236" cy="3416320"/>
          </a:xfrm>
          <a:prstGeom prst="rect">
            <a:avLst/>
          </a:prstGeom>
          <a:noFill/>
        </p:spPr>
        <p:txBody>
          <a:bodyPr wrap="square" rtlCol="0">
            <a:spAutoFit/>
          </a:bodyPr>
          <a:lstStyle/>
          <a:p>
            <a:r>
              <a:rPr lang="en-CA" b="1" dirty="0">
                <a:solidFill>
                  <a:schemeClr val="accent2"/>
                </a:solidFill>
              </a:rPr>
              <a:t>Planning to use              to develop an interactive web app</a:t>
            </a:r>
          </a:p>
          <a:p>
            <a:endParaRPr lang="en-CA" b="1" dirty="0"/>
          </a:p>
          <a:p>
            <a:endParaRPr lang="en-CA" b="1" dirty="0"/>
          </a:p>
          <a:p>
            <a:r>
              <a:rPr lang="en-CA" b="1" dirty="0"/>
              <a:t>A number of features, out of the 54, will be set to default values</a:t>
            </a:r>
          </a:p>
          <a:p>
            <a:endParaRPr lang="en-CA" b="1" dirty="0"/>
          </a:p>
          <a:p>
            <a:endParaRPr lang="en-CA" b="1" dirty="0"/>
          </a:p>
          <a:p>
            <a:r>
              <a:rPr lang="en-CA" b="1" dirty="0">
                <a:solidFill>
                  <a:schemeClr val="accent2"/>
                </a:solidFill>
              </a:rPr>
              <a:t>Will allow users to select a few main features (number of bedrooms, living area square footage, year built, etc.)</a:t>
            </a:r>
          </a:p>
          <a:p>
            <a:endParaRPr lang="en-CA" b="1" dirty="0">
              <a:solidFill>
                <a:schemeClr val="accent2"/>
              </a:solidFill>
            </a:endParaRPr>
          </a:p>
          <a:p>
            <a:endParaRPr lang="en-CA" b="1" dirty="0">
              <a:solidFill>
                <a:schemeClr val="accent2"/>
              </a:solidFill>
            </a:endParaRPr>
          </a:p>
          <a:p>
            <a:r>
              <a:rPr lang="en-CA" b="1" dirty="0"/>
              <a:t>Clicking “Prediction” button will display the housing price estimate</a:t>
            </a:r>
          </a:p>
          <a:p>
            <a:endParaRPr lang="en-CA" b="1" dirty="0"/>
          </a:p>
        </p:txBody>
      </p:sp>
      <p:cxnSp>
        <p:nvCxnSpPr>
          <p:cNvPr id="13" name="Straight Connector 12">
            <a:extLst>
              <a:ext uri="{FF2B5EF4-FFF2-40B4-BE49-F238E27FC236}">
                <a16:creationId xmlns:a16="http://schemas.microsoft.com/office/drawing/2014/main" id="{B23EB5E3-042D-B7AE-14D1-1E11055C4030}"/>
              </a:ext>
            </a:extLst>
          </p:cNvPr>
          <p:cNvCxnSpPr>
            <a:cxnSpLocks/>
          </p:cNvCxnSpPr>
          <p:nvPr/>
        </p:nvCxnSpPr>
        <p:spPr>
          <a:xfrm>
            <a:off x="585045" y="2421091"/>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21A8B48-DFD6-4ED9-73FA-68C7BA6C5340}"/>
              </a:ext>
            </a:extLst>
          </p:cNvPr>
          <p:cNvCxnSpPr>
            <a:cxnSpLocks/>
          </p:cNvCxnSpPr>
          <p:nvPr/>
        </p:nvCxnSpPr>
        <p:spPr>
          <a:xfrm>
            <a:off x="585044" y="3276137"/>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0464C6C-5D22-F495-4A2A-FF967F1DF1B1}"/>
              </a:ext>
            </a:extLst>
          </p:cNvPr>
          <p:cNvCxnSpPr>
            <a:cxnSpLocks/>
          </p:cNvCxnSpPr>
          <p:nvPr/>
        </p:nvCxnSpPr>
        <p:spPr>
          <a:xfrm>
            <a:off x="628649" y="4363489"/>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C9B5D6A9-D6B2-65AB-3315-2591EA434557}"/>
              </a:ext>
            </a:extLst>
          </p:cNvPr>
          <p:cNvPicPr>
            <a:picLocks noChangeAspect="1"/>
          </p:cNvPicPr>
          <p:nvPr/>
        </p:nvPicPr>
        <p:blipFill>
          <a:blip r:embed="rId4"/>
          <a:stretch>
            <a:fillRect/>
          </a:stretch>
        </p:blipFill>
        <p:spPr>
          <a:xfrm>
            <a:off x="2286000" y="1681576"/>
            <a:ext cx="928350" cy="543355"/>
          </a:xfrm>
          <a:prstGeom prst="rect">
            <a:avLst/>
          </a:prstGeom>
        </p:spPr>
      </p:pic>
      <p:sp>
        <p:nvSpPr>
          <p:cNvPr id="17" name="Rectangle: Rounded Corners 16">
            <a:extLst>
              <a:ext uri="{FF2B5EF4-FFF2-40B4-BE49-F238E27FC236}">
                <a16:creationId xmlns:a16="http://schemas.microsoft.com/office/drawing/2014/main" id="{5F2F1835-8D05-EB25-9AB6-57D59E1BDA10}"/>
              </a:ext>
            </a:extLst>
          </p:cNvPr>
          <p:cNvSpPr/>
          <p:nvPr/>
        </p:nvSpPr>
        <p:spPr>
          <a:xfrm>
            <a:off x="3287730" y="5275780"/>
            <a:ext cx="1895582" cy="794846"/>
          </a:xfrm>
          <a:prstGeom prst="roundRect">
            <a:avLst/>
          </a:prstGeom>
          <a:solidFill>
            <a:schemeClr val="accent2"/>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Predict</a:t>
            </a:r>
          </a:p>
        </p:txBody>
      </p:sp>
    </p:spTree>
    <p:extLst>
      <p:ext uri="{BB962C8B-B14F-4D97-AF65-F5344CB8AC3E}">
        <p14:creationId xmlns:p14="http://schemas.microsoft.com/office/powerpoint/2010/main" val="38199857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Elements of Technology and Human Touch Will Determine Housing Prices</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32D28F8-53AE-4234-9393-E5F6E52213FC}" type="slidenum">
              <a:rPr kumimoji="0" lang="en-CA" sz="1200" b="0" i="0" u="none" strike="noStrike" kern="1200" cap="none" spc="0" normalizeH="0" baseline="0" noProof="0" smtClean="0">
                <a:ln>
                  <a:noFill/>
                </a:ln>
                <a:solidFill>
                  <a:prstClr val="black">
                    <a:tint val="75000"/>
                  </a:prstClr>
                </a:solidFill>
                <a:effectLst/>
                <a:uLnTx/>
                <a:uFillTx/>
                <a:latin typeface="Arial" panose="020B0604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CA" sz="1200" b="0" i="0" u="none" strike="noStrike" kern="1200" cap="none" spc="0" normalizeH="0" baseline="0" noProof="0">
              <a:ln>
                <a:noFill/>
              </a:ln>
              <a:solidFill>
                <a:prstClr val="black">
                  <a:tint val="75000"/>
                </a:prstClr>
              </a:solidFill>
              <a:effectLst/>
              <a:uLnTx/>
              <a:uFillTx/>
              <a:latin typeface="Arial" panose="020B0604020202020204"/>
              <a:ea typeface="+mn-ea"/>
              <a:cs typeface="+mn-cs"/>
            </a:endParaRPr>
          </a:p>
        </p:txBody>
      </p:sp>
      <p:pic>
        <p:nvPicPr>
          <p:cNvPr id="10" name="Picture 2" descr="Famous Female Realtors in California | Bay Street Capital Holdings">
            <a:extLst>
              <a:ext uri="{FF2B5EF4-FFF2-40B4-BE49-F238E27FC236}">
                <a16:creationId xmlns:a16="http://schemas.microsoft.com/office/drawing/2014/main" id="{EDD2DBFD-BD80-C30B-2655-013A6DD55A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56311" y="2429297"/>
            <a:ext cx="2747294" cy="2747294"/>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10">
            <a:extLst>
              <a:ext uri="{FF2B5EF4-FFF2-40B4-BE49-F238E27FC236}">
                <a16:creationId xmlns:a16="http://schemas.microsoft.com/office/drawing/2014/main" id="{00E6527E-95B6-C1F1-7BF7-62460C43E50E}"/>
              </a:ext>
            </a:extLst>
          </p:cNvPr>
          <p:cNvSpPr/>
          <p:nvPr/>
        </p:nvSpPr>
        <p:spPr>
          <a:xfrm>
            <a:off x="113907" y="5518760"/>
            <a:ext cx="8815300" cy="1109106"/>
          </a:xfrm>
          <a:prstGeom prst="rect">
            <a:avLst/>
          </a:prstGeom>
          <a:solidFill>
            <a:schemeClr val="bg1">
              <a:lumMod val="9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08000" tIns="36000" rIns="108000" bIns="36000" rtlCol="0" anchor="ctr"/>
          <a:lstStyle/>
          <a:p>
            <a:pPr marL="0" marR="0" lvl="0" indent="0" algn="ctr" defTabSz="457200" rtl="0" eaLnBrk="1" fontAlgn="auto" latinLnBrk="0" hangingPunct="1">
              <a:lnSpc>
                <a:spcPct val="100000"/>
              </a:lnSpc>
              <a:spcBef>
                <a:spcPts val="600"/>
              </a:spcBef>
              <a:spcAft>
                <a:spcPts val="600"/>
              </a:spcAft>
              <a:buClrTx/>
              <a:buSzTx/>
              <a:buFontTx/>
              <a:buNone/>
              <a:tabLst/>
              <a:defRPr/>
            </a:pPr>
            <a:r>
              <a:rPr kumimoji="0" lang="en-CA" sz="1800" b="1" i="0" strike="noStrike" kern="1200" cap="none" spc="0" normalizeH="0" baseline="0" noProof="0" dirty="0">
                <a:ln>
                  <a:noFill/>
                </a:ln>
                <a:solidFill>
                  <a:prstClr val="black"/>
                </a:solidFill>
                <a:effectLst/>
                <a:uLnTx/>
                <a:uFillTx/>
                <a:latin typeface="Arial" panose="020B0604020202020204"/>
                <a:ea typeface="+mn-ea"/>
                <a:cs typeface="+mn-cs"/>
              </a:rPr>
              <a:t>Housing </a:t>
            </a:r>
            <a:r>
              <a:rPr lang="en-CA" b="1" dirty="0">
                <a:solidFill>
                  <a:prstClr val="black"/>
                </a:solidFill>
                <a:latin typeface="Arial" panose="020B0604020202020204"/>
              </a:rPr>
              <a:t>p</a:t>
            </a:r>
            <a:r>
              <a:rPr kumimoji="0" lang="en-CA" sz="1800" b="1" i="0" strike="noStrike" kern="1200" cap="none" spc="0" normalizeH="0" baseline="0" noProof="0" dirty="0">
                <a:ln>
                  <a:noFill/>
                </a:ln>
                <a:solidFill>
                  <a:prstClr val="black"/>
                </a:solidFill>
                <a:effectLst/>
                <a:uLnTx/>
                <a:uFillTx/>
                <a:latin typeface="Arial" panose="020B0604020202020204"/>
                <a:ea typeface="+mn-ea"/>
                <a:cs typeface="+mn-cs"/>
              </a:rPr>
              <a:t>rice determination is art and science – a model we currently developed cannot replace Jen and her team, but can work in tandem with them</a:t>
            </a:r>
          </a:p>
        </p:txBody>
      </p:sp>
    </p:spTree>
    <p:extLst>
      <p:ext uri="{BB962C8B-B14F-4D97-AF65-F5344CB8AC3E}">
        <p14:creationId xmlns:p14="http://schemas.microsoft.com/office/powerpoint/2010/main" val="897462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Meet Jen, The Data Science Fan</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32D28F8-53AE-4234-9393-E5F6E52213FC}" type="slidenum">
              <a:rPr kumimoji="0" lang="en-CA" sz="1200" b="0" i="0" u="none" strike="noStrike" kern="1200" cap="none" spc="0" normalizeH="0" baseline="0" noProof="0" smtClean="0">
                <a:ln>
                  <a:noFill/>
                </a:ln>
                <a:solidFill>
                  <a:prstClr val="black">
                    <a:tint val="75000"/>
                  </a:prstClr>
                </a:solidFill>
                <a:effectLst/>
                <a:uLnTx/>
                <a:uFillTx/>
                <a:latin typeface="Arial" panose="020B0604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CA" sz="1200" b="0" i="0" u="none" strike="noStrike" kern="1200" cap="none" spc="0" normalizeH="0" baseline="0" noProof="0">
              <a:ln>
                <a:noFill/>
              </a:ln>
              <a:solidFill>
                <a:prstClr val="black">
                  <a:tint val="75000"/>
                </a:prstClr>
              </a:solidFill>
              <a:effectLst/>
              <a:uLnTx/>
              <a:uFillTx/>
              <a:latin typeface="Arial" panose="020B0604020202020204"/>
              <a:ea typeface="+mn-ea"/>
              <a:cs typeface="+mn-cs"/>
            </a:endParaRPr>
          </a:p>
        </p:txBody>
      </p:sp>
      <p:pic>
        <p:nvPicPr>
          <p:cNvPr id="10" name="Picture 2" descr="Famous Female Realtors in California | Bay Street Capital Holdings">
            <a:extLst>
              <a:ext uri="{FF2B5EF4-FFF2-40B4-BE49-F238E27FC236}">
                <a16:creationId xmlns:a16="http://schemas.microsoft.com/office/drawing/2014/main" id="{EDD2DBFD-BD80-C30B-2655-013A6DD55A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907" y="2600382"/>
            <a:ext cx="2747294" cy="2747294"/>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404C1B84-2E8F-EF18-A65E-EE50441BE4EC}"/>
              </a:ext>
            </a:extLst>
          </p:cNvPr>
          <p:cNvSpPr/>
          <p:nvPr/>
        </p:nvSpPr>
        <p:spPr>
          <a:xfrm>
            <a:off x="4719286" y="2502218"/>
            <a:ext cx="4209921" cy="2845458"/>
          </a:xfrm>
          <a:prstGeom prst="rect">
            <a:avLst/>
          </a:prstGeom>
          <a:solidFill>
            <a:schemeClr val="bg1"/>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lIns="108000" tIns="36000" rIns="108000" bIns="36000" rtlCol="0" anchor="ctr"/>
          <a:lstStyle/>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CA" sz="1800" b="1" i="1" u="none" strike="noStrike" kern="1200" cap="none" spc="0" normalizeH="0" baseline="0" noProof="0" dirty="0">
                <a:ln>
                  <a:noFill/>
                </a:ln>
                <a:solidFill>
                  <a:srgbClr val="ED7D31"/>
                </a:solidFill>
                <a:effectLst/>
                <a:uLnTx/>
                <a:uFillTx/>
                <a:latin typeface="Arial" panose="020B0604020202020204"/>
                <a:ea typeface="+mn-ea"/>
                <a:cs typeface="+mn-cs"/>
              </a:rPr>
              <a:t>Lives in Austin, Texas</a:t>
            </a: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CA" sz="1800" b="1" i="1" u="none" strike="noStrike" kern="1200" cap="none" spc="0" normalizeH="0" baseline="0" noProof="0" dirty="0">
                <a:ln>
                  <a:noFill/>
                </a:ln>
                <a:solidFill>
                  <a:srgbClr val="ED7D31"/>
                </a:solidFill>
                <a:effectLst/>
                <a:uLnTx/>
                <a:uFillTx/>
                <a:latin typeface="Arial" panose="020B0604020202020204"/>
                <a:ea typeface="+mn-ea"/>
                <a:cs typeface="+mn-cs"/>
              </a:rPr>
              <a:t>Has been working as a realtor for the past decade</a:t>
            </a: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CA" sz="1800" b="1" i="1" u="none" strike="noStrike" kern="1200" cap="none" spc="0" normalizeH="0" baseline="0" noProof="0" dirty="0">
                <a:ln>
                  <a:noFill/>
                </a:ln>
                <a:solidFill>
                  <a:srgbClr val="ED7D31"/>
                </a:solidFill>
                <a:effectLst/>
                <a:uLnTx/>
                <a:uFillTx/>
                <a:latin typeface="Arial" panose="020B0604020202020204"/>
                <a:ea typeface="+mn-ea"/>
                <a:cs typeface="+mn-cs"/>
              </a:rPr>
              <a:t>Specializes in residential real estate</a:t>
            </a:r>
          </a:p>
          <a:p>
            <a:pPr marL="285750" marR="0" lvl="0" indent="-285750" algn="l" defTabSz="4572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kumimoji="0" lang="en-CA" sz="1800" b="1" i="1" u="none" strike="noStrike" kern="1200" cap="none" spc="0" normalizeH="0" baseline="0" noProof="0" dirty="0">
                <a:ln>
                  <a:noFill/>
                </a:ln>
                <a:solidFill>
                  <a:srgbClr val="ED7D31"/>
                </a:solidFill>
                <a:effectLst/>
                <a:uLnTx/>
                <a:uFillTx/>
                <a:latin typeface="Arial" panose="020B0604020202020204"/>
                <a:ea typeface="+mn-ea"/>
                <a:cs typeface="+mn-cs"/>
              </a:rPr>
              <a:t>Recently became fascinated with data science</a:t>
            </a:r>
          </a:p>
        </p:txBody>
      </p:sp>
    </p:spTree>
    <p:extLst>
      <p:ext uri="{BB962C8B-B14F-4D97-AF65-F5344CB8AC3E}">
        <p14:creationId xmlns:p14="http://schemas.microsoft.com/office/powerpoint/2010/main" val="2469641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Meet Jen, The Data Science Fan</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32D28F8-53AE-4234-9393-E5F6E52213FC}" type="slidenum">
              <a:rPr kumimoji="0" lang="en-CA" sz="1200" b="0" i="0" u="none" strike="noStrike" kern="1200" cap="none" spc="0" normalizeH="0" baseline="0" noProof="0" smtClean="0">
                <a:ln>
                  <a:noFill/>
                </a:ln>
                <a:solidFill>
                  <a:prstClr val="black">
                    <a:tint val="75000"/>
                  </a:prstClr>
                </a:solidFill>
                <a:effectLst/>
                <a:uLnTx/>
                <a:uFillTx/>
                <a:latin typeface="Arial" panose="020B060402020202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CA" sz="1200" b="0" i="0" u="none" strike="noStrike" kern="1200" cap="none" spc="0" normalizeH="0" baseline="0" noProof="0">
              <a:ln>
                <a:noFill/>
              </a:ln>
              <a:solidFill>
                <a:prstClr val="black">
                  <a:tint val="75000"/>
                </a:prstClr>
              </a:solidFill>
              <a:effectLst/>
              <a:uLnTx/>
              <a:uFillTx/>
              <a:latin typeface="Arial" panose="020B0604020202020204"/>
              <a:ea typeface="+mn-ea"/>
              <a:cs typeface="+mn-cs"/>
            </a:endParaRPr>
          </a:p>
        </p:txBody>
      </p:sp>
      <p:pic>
        <p:nvPicPr>
          <p:cNvPr id="10" name="Picture 2" descr="Famous Female Realtors in California | Bay Street Capital Holdings">
            <a:extLst>
              <a:ext uri="{FF2B5EF4-FFF2-40B4-BE49-F238E27FC236}">
                <a16:creationId xmlns:a16="http://schemas.microsoft.com/office/drawing/2014/main" id="{EDD2DBFD-BD80-C30B-2655-013A6DD55AE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3907" y="2600382"/>
            <a:ext cx="2747294" cy="2747294"/>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6B5A7C5F-7F22-2DDA-4283-EE60E5FEF763}"/>
              </a:ext>
            </a:extLst>
          </p:cNvPr>
          <p:cNvSpPr/>
          <p:nvPr/>
        </p:nvSpPr>
        <p:spPr>
          <a:xfrm>
            <a:off x="113907" y="5518760"/>
            <a:ext cx="8815300" cy="1109106"/>
          </a:xfrm>
          <a:prstGeom prst="rect">
            <a:avLst/>
          </a:prstGeom>
          <a:solidFill>
            <a:schemeClr val="bg1">
              <a:lumMod val="95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108000" tIns="36000" rIns="108000" bIns="36000" rtlCol="0" anchor="ctr"/>
          <a:lstStyle/>
          <a:p>
            <a:pPr marL="0" marR="0" lvl="0" indent="0" algn="l" defTabSz="457200" rtl="0" eaLnBrk="1" fontAlgn="auto" latinLnBrk="0" hangingPunct="1">
              <a:lnSpc>
                <a:spcPct val="100000"/>
              </a:lnSpc>
              <a:spcBef>
                <a:spcPts val="600"/>
              </a:spcBef>
              <a:spcAft>
                <a:spcPts val="600"/>
              </a:spcAft>
              <a:buClrTx/>
              <a:buSzTx/>
              <a:buFontTx/>
              <a:buNone/>
              <a:tabLst/>
              <a:defRPr/>
            </a:pPr>
            <a:r>
              <a:rPr kumimoji="0" lang="en-CA" sz="1800" b="1" i="0" u="sng" strike="noStrike" kern="1200" cap="none" spc="0" normalizeH="0" baseline="0" noProof="0" dirty="0">
                <a:ln>
                  <a:noFill/>
                </a:ln>
                <a:solidFill>
                  <a:prstClr val="black"/>
                </a:solidFill>
                <a:effectLst/>
                <a:uLnTx/>
                <a:uFillTx/>
                <a:latin typeface="Arial" panose="020B0604020202020204"/>
                <a:ea typeface="+mn-ea"/>
                <a:cs typeface="+mn-cs"/>
              </a:rPr>
              <a:t>Background:</a:t>
            </a:r>
            <a:r>
              <a:rPr kumimoji="0" lang="en-CA" sz="1800" b="1" i="0" u="none" strike="noStrike" kern="1200" cap="none" spc="0" normalizeH="0" baseline="0" noProof="0" dirty="0">
                <a:ln>
                  <a:noFill/>
                </a:ln>
                <a:solidFill>
                  <a:prstClr val="black"/>
                </a:solidFill>
                <a:effectLst/>
                <a:uLnTx/>
                <a:uFillTx/>
                <a:latin typeface="Arial" panose="020B0604020202020204"/>
                <a:ea typeface="+mn-ea"/>
                <a:cs typeface="+mn-cs"/>
              </a:rPr>
              <a:t> no </a:t>
            </a:r>
            <a:r>
              <a:rPr kumimoji="0" lang="en-CA" sz="1800" b="1" i="0" u="none" strike="noStrike" kern="1200" cap="none" spc="0" normalizeH="0" baseline="0" noProof="0" dirty="0" err="1">
                <a:ln>
                  <a:noFill/>
                </a:ln>
                <a:solidFill>
                  <a:prstClr val="black"/>
                </a:solidFill>
                <a:effectLst/>
                <a:uLnTx/>
                <a:uFillTx/>
                <a:latin typeface="Arial" panose="020B0604020202020204"/>
                <a:ea typeface="+mn-ea"/>
                <a:cs typeface="+mn-cs"/>
              </a:rPr>
              <a:t>BrainStation</a:t>
            </a:r>
            <a:r>
              <a:rPr kumimoji="0" lang="en-CA" sz="1800" b="1" i="0" u="none" strike="noStrike" kern="1200" cap="none" spc="0" normalizeH="0" baseline="0" noProof="0" dirty="0">
                <a:ln>
                  <a:noFill/>
                </a:ln>
                <a:solidFill>
                  <a:prstClr val="black"/>
                </a:solidFill>
                <a:effectLst/>
                <a:uLnTx/>
                <a:uFillTx/>
                <a:latin typeface="Arial" panose="020B0604020202020204"/>
                <a:ea typeface="+mn-ea"/>
                <a:cs typeface="+mn-cs"/>
              </a:rPr>
              <a:t> campus in Texas (&amp; not keen on online studies)</a:t>
            </a:r>
          </a:p>
          <a:p>
            <a:pPr marL="0" marR="0" lvl="0" indent="0" algn="l" defTabSz="457200" rtl="0" eaLnBrk="1" fontAlgn="auto" latinLnBrk="0" hangingPunct="1">
              <a:lnSpc>
                <a:spcPct val="100000"/>
              </a:lnSpc>
              <a:spcBef>
                <a:spcPts val="600"/>
              </a:spcBef>
              <a:spcAft>
                <a:spcPts val="600"/>
              </a:spcAft>
              <a:buClrTx/>
              <a:buSzTx/>
              <a:buFontTx/>
              <a:buNone/>
              <a:tabLst/>
              <a:defRPr/>
            </a:pPr>
            <a:r>
              <a:rPr kumimoji="0" lang="en-CA" sz="1800" b="1" i="0" u="sng" strike="noStrike" kern="1200" cap="none" spc="0" normalizeH="0" baseline="0" noProof="0" dirty="0">
                <a:ln>
                  <a:noFill/>
                </a:ln>
                <a:solidFill>
                  <a:prstClr val="black"/>
                </a:solidFill>
                <a:effectLst/>
                <a:uLnTx/>
                <a:uFillTx/>
                <a:latin typeface="Arial" panose="020B0604020202020204"/>
                <a:ea typeface="+mn-ea"/>
                <a:cs typeface="+mn-cs"/>
              </a:rPr>
              <a:t>Problem Statement:</a:t>
            </a:r>
            <a:r>
              <a:rPr kumimoji="0" lang="en-CA" sz="1800" b="1" i="0" u="none" strike="noStrike" kern="1200" cap="none" spc="0" normalizeH="0" baseline="0" noProof="0" dirty="0">
                <a:ln>
                  <a:noFill/>
                </a:ln>
                <a:solidFill>
                  <a:prstClr val="black"/>
                </a:solidFill>
                <a:effectLst/>
                <a:uLnTx/>
                <a:uFillTx/>
                <a:latin typeface="Arial" panose="020B0604020202020204"/>
                <a:ea typeface="+mn-ea"/>
                <a:cs typeface="+mn-cs"/>
              </a:rPr>
              <a:t> Asked us to investigate whether there is a data science solution available to help Jen &amp; her team with pricing houses more effectively</a:t>
            </a:r>
          </a:p>
        </p:txBody>
      </p:sp>
    </p:spTree>
    <p:extLst>
      <p:ext uri="{BB962C8B-B14F-4D97-AF65-F5344CB8AC3E}">
        <p14:creationId xmlns:p14="http://schemas.microsoft.com/office/powerpoint/2010/main" val="31686175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Austin 20-Year Home Price Index Growth Is Comparable to the U.S. Average</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3</a:t>
            </a:fld>
            <a:endParaRPr lang="en-CA"/>
          </a:p>
        </p:txBody>
      </p:sp>
      <p:sp>
        <p:nvSpPr>
          <p:cNvPr id="15" name="TextBox 14">
            <a:extLst>
              <a:ext uri="{FF2B5EF4-FFF2-40B4-BE49-F238E27FC236}">
                <a16:creationId xmlns:a16="http://schemas.microsoft.com/office/drawing/2014/main" id="{F2160F15-230B-C8F1-93A7-5A5823ECD20C}"/>
              </a:ext>
            </a:extLst>
          </p:cNvPr>
          <p:cNvSpPr txBox="1"/>
          <p:nvPr/>
        </p:nvSpPr>
        <p:spPr>
          <a:xfrm>
            <a:off x="80956" y="6645953"/>
            <a:ext cx="3946914" cy="210215"/>
          </a:xfrm>
          <a:prstGeom prst="rect">
            <a:avLst/>
          </a:prstGeom>
          <a:noFill/>
        </p:spPr>
        <p:txBody>
          <a:bodyPr wrap="none" rtlCol="0">
            <a:spAutoFit/>
          </a:bodyPr>
          <a:lstStyle/>
          <a:p>
            <a:r>
              <a:rPr lang="en-CA" sz="800" dirty="0">
                <a:hlinkClick r:id="rId4"/>
              </a:rPr>
              <a:t>https://www.visualcapitalist.com/20-years-of-home-price-changes-in-every-u-s-city/</a:t>
            </a:r>
            <a:endParaRPr lang="en-CA" sz="800" dirty="0"/>
          </a:p>
          <a:p>
            <a:endParaRPr lang="en-CA" sz="800" dirty="0"/>
          </a:p>
        </p:txBody>
      </p:sp>
      <p:pic>
        <p:nvPicPr>
          <p:cNvPr id="18" name="Picture 17">
            <a:extLst>
              <a:ext uri="{FF2B5EF4-FFF2-40B4-BE49-F238E27FC236}">
                <a16:creationId xmlns:a16="http://schemas.microsoft.com/office/drawing/2014/main" id="{7A2104FD-6613-9083-A303-C280684551E2}"/>
              </a:ext>
            </a:extLst>
          </p:cNvPr>
          <p:cNvPicPr>
            <a:picLocks noChangeAspect="1"/>
          </p:cNvPicPr>
          <p:nvPr/>
        </p:nvPicPr>
        <p:blipFill>
          <a:blip r:embed="rId5"/>
          <a:stretch>
            <a:fillRect/>
          </a:stretch>
        </p:blipFill>
        <p:spPr>
          <a:xfrm>
            <a:off x="147969" y="1358808"/>
            <a:ext cx="6466737" cy="5152516"/>
          </a:xfrm>
          <a:prstGeom prst="rect">
            <a:avLst/>
          </a:prstGeom>
        </p:spPr>
      </p:pic>
      <p:sp>
        <p:nvSpPr>
          <p:cNvPr id="22" name="Rectangle 21">
            <a:extLst>
              <a:ext uri="{FF2B5EF4-FFF2-40B4-BE49-F238E27FC236}">
                <a16:creationId xmlns:a16="http://schemas.microsoft.com/office/drawing/2014/main" id="{AB579C30-D291-15F1-EDFA-2816AC45C0D5}"/>
              </a:ext>
            </a:extLst>
          </p:cNvPr>
          <p:cNvSpPr/>
          <p:nvPr/>
        </p:nvSpPr>
        <p:spPr>
          <a:xfrm>
            <a:off x="6290268" y="3661631"/>
            <a:ext cx="309955" cy="95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Oval 22">
            <a:extLst>
              <a:ext uri="{FF2B5EF4-FFF2-40B4-BE49-F238E27FC236}">
                <a16:creationId xmlns:a16="http://schemas.microsoft.com/office/drawing/2014/main" id="{E3778340-D0F6-DE49-8FDD-7FCB2346B400}"/>
              </a:ext>
            </a:extLst>
          </p:cNvPr>
          <p:cNvSpPr/>
          <p:nvPr/>
        </p:nvSpPr>
        <p:spPr>
          <a:xfrm>
            <a:off x="6195596" y="3613522"/>
            <a:ext cx="118906" cy="115235"/>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27" name="Table 27">
            <a:extLst>
              <a:ext uri="{FF2B5EF4-FFF2-40B4-BE49-F238E27FC236}">
                <a16:creationId xmlns:a16="http://schemas.microsoft.com/office/drawing/2014/main" id="{86C38BD2-67AA-8F05-F9DF-9F5B717FFB6A}"/>
              </a:ext>
            </a:extLst>
          </p:cNvPr>
          <p:cNvGraphicFramePr>
            <a:graphicFrameLocks noGrp="1"/>
          </p:cNvGraphicFramePr>
          <p:nvPr>
            <p:extLst>
              <p:ext uri="{D42A27DB-BD31-4B8C-83A1-F6EECF244321}">
                <p14:modId xmlns:p14="http://schemas.microsoft.com/office/powerpoint/2010/main" val="3052848507"/>
              </p:ext>
            </p:extLst>
          </p:nvPr>
        </p:nvGraphicFramePr>
        <p:xfrm>
          <a:off x="6409174" y="1456281"/>
          <a:ext cx="2639635" cy="3040052"/>
        </p:xfrm>
        <a:graphic>
          <a:graphicData uri="http://schemas.openxmlformats.org/drawingml/2006/table">
            <a:tbl>
              <a:tblPr firstRow="1" bandRow="1">
                <a:tableStyleId>{21E4AEA4-8DFA-4A89-87EB-49C32662AFE0}</a:tableStyleId>
              </a:tblPr>
              <a:tblGrid>
                <a:gridCol w="1014036">
                  <a:extLst>
                    <a:ext uri="{9D8B030D-6E8A-4147-A177-3AD203B41FA5}">
                      <a16:colId xmlns:a16="http://schemas.microsoft.com/office/drawing/2014/main" val="1046780340"/>
                    </a:ext>
                  </a:extLst>
                </a:gridCol>
                <a:gridCol w="806450">
                  <a:extLst>
                    <a:ext uri="{9D8B030D-6E8A-4147-A177-3AD203B41FA5}">
                      <a16:colId xmlns:a16="http://schemas.microsoft.com/office/drawing/2014/main" val="3298706223"/>
                    </a:ext>
                  </a:extLst>
                </a:gridCol>
                <a:gridCol w="819149">
                  <a:extLst>
                    <a:ext uri="{9D8B030D-6E8A-4147-A177-3AD203B41FA5}">
                      <a16:colId xmlns:a16="http://schemas.microsoft.com/office/drawing/2014/main" val="285947589"/>
                    </a:ext>
                  </a:extLst>
                </a:gridCol>
              </a:tblGrid>
              <a:tr h="580155">
                <a:tc>
                  <a:txBody>
                    <a:bodyPr/>
                    <a:lstStyle/>
                    <a:p>
                      <a:pPr algn="ctr"/>
                      <a:endParaRPr lang="en-CA" sz="1600" dirty="0"/>
                    </a:p>
                  </a:txBody>
                  <a:tcPr marL="36000" marR="36000" marT="36000" marB="36000" anchor="ctr"/>
                </a:tc>
                <a:tc>
                  <a:txBody>
                    <a:bodyPr/>
                    <a:lstStyle/>
                    <a:p>
                      <a:pPr algn="ctr"/>
                      <a:r>
                        <a:rPr lang="en-CA" sz="1600" dirty="0"/>
                        <a:t>Austin, TX </a:t>
                      </a:r>
                    </a:p>
                  </a:txBody>
                  <a:tcPr marL="36000" marR="36000" marT="36000" marB="36000" anchor="ctr"/>
                </a:tc>
                <a:tc>
                  <a:txBody>
                    <a:bodyPr/>
                    <a:lstStyle/>
                    <a:p>
                      <a:pPr algn="ctr"/>
                      <a:r>
                        <a:rPr lang="en-CA" sz="1600" dirty="0"/>
                        <a:t>U.S. Avg. </a:t>
                      </a:r>
                    </a:p>
                  </a:txBody>
                  <a:tcPr marL="36000" marR="36000" marT="36000" marB="36000" anchor="ctr"/>
                </a:tc>
                <a:extLst>
                  <a:ext uri="{0D108BD9-81ED-4DB2-BD59-A6C34878D82A}">
                    <a16:rowId xmlns:a16="http://schemas.microsoft.com/office/drawing/2014/main" val="2194063371"/>
                  </a:ext>
                </a:extLst>
              </a:tr>
              <a:tr h="1168697">
                <a:tc>
                  <a:txBody>
                    <a:bodyPr/>
                    <a:lstStyle/>
                    <a:p>
                      <a:pPr algn="ctr"/>
                      <a:r>
                        <a:rPr lang="en-CA" sz="1600" dirty="0"/>
                        <a:t>Difference Jan 2000 – Aug 2020</a:t>
                      </a:r>
                    </a:p>
                  </a:txBody>
                  <a:tcPr marL="36000" marR="36000" marT="36000" marB="36000" anchor="ctr"/>
                </a:tc>
                <a:tc>
                  <a:txBody>
                    <a:bodyPr/>
                    <a:lstStyle/>
                    <a:p>
                      <a:pPr algn="ctr"/>
                      <a:r>
                        <a:rPr lang="en-CA" sz="1600" b="1" dirty="0"/>
                        <a:t>+96%</a:t>
                      </a:r>
                    </a:p>
                  </a:txBody>
                  <a:tcPr marL="36000" marR="36000" marT="36000" marB="36000" anchor="ctr"/>
                </a:tc>
                <a:tc>
                  <a:txBody>
                    <a:bodyPr/>
                    <a:lstStyle/>
                    <a:p>
                      <a:pPr algn="ctr"/>
                      <a:r>
                        <a:rPr lang="en-CA" sz="1600" b="1" dirty="0"/>
                        <a:t>+103%</a:t>
                      </a:r>
                    </a:p>
                  </a:txBody>
                  <a:tcPr marL="36000" marR="36000" marT="36000" marB="36000" anchor="ctr"/>
                </a:tc>
                <a:extLst>
                  <a:ext uri="{0D108BD9-81ED-4DB2-BD59-A6C34878D82A}">
                    <a16:rowId xmlns:a16="http://schemas.microsoft.com/office/drawing/2014/main" val="3660637818"/>
                  </a:ext>
                </a:extLst>
              </a:tr>
              <a:tr h="1070716">
                <a:tc>
                  <a:txBody>
                    <a:bodyPr/>
                    <a:lstStyle/>
                    <a:p>
                      <a:pPr algn="ctr"/>
                      <a:r>
                        <a:rPr lang="en-CA" sz="1600" dirty="0"/>
                        <a:t>Home Price Index (Aug 2020)</a:t>
                      </a:r>
                    </a:p>
                  </a:txBody>
                  <a:tcPr marL="36000" marR="36000" marT="36000" marB="36000" anchor="ctr"/>
                </a:tc>
                <a:tc>
                  <a:txBody>
                    <a:bodyPr/>
                    <a:lstStyle/>
                    <a:p>
                      <a:pPr algn="ctr"/>
                      <a:r>
                        <a:rPr lang="en-CA" sz="1600" b="1" dirty="0"/>
                        <a:t>$357k</a:t>
                      </a:r>
                    </a:p>
                  </a:txBody>
                  <a:tcPr marL="36000" marR="36000" marT="36000" marB="36000" anchor="ctr"/>
                </a:tc>
                <a:tc>
                  <a:txBody>
                    <a:bodyPr/>
                    <a:lstStyle/>
                    <a:p>
                      <a:pPr algn="ctr"/>
                      <a:r>
                        <a:rPr lang="en-CA" sz="1600" b="1" dirty="0"/>
                        <a:t>$257k</a:t>
                      </a:r>
                    </a:p>
                  </a:txBody>
                  <a:tcPr marL="36000" marR="36000" marT="36000" marB="36000" anchor="ctr"/>
                </a:tc>
                <a:extLst>
                  <a:ext uri="{0D108BD9-81ED-4DB2-BD59-A6C34878D82A}">
                    <a16:rowId xmlns:a16="http://schemas.microsoft.com/office/drawing/2014/main" val="4252522657"/>
                  </a:ext>
                </a:extLst>
              </a:tr>
            </a:tbl>
          </a:graphicData>
        </a:graphic>
      </p:graphicFrame>
      <p:sp>
        <p:nvSpPr>
          <p:cNvPr id="28" name="Rectangle 27">
            <a:extLst>
              <a:ext uri="{FF2B5EF4-FFF2-40B4-BE49-F238E27FC236}">
                <a16:creationId xmlns:a16="http://schemas.microsoft.com/office/drawing/2014/main" id="{1222358C-F672-7F9B-3B89-7DE9CD59E390}"/>
              </a:ext>
            </a:extLst>
          </p:cNvPr>
          <p:cNvSpPr/>
          <p:nvPr/>
        </p:nvSpPr>
        <p:spPr>
          <a:xfrm>
            <a:off x="3123182" y="4977510"/>
            <a:ext cx="977818" cy="293973"/>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dirty="0">
                <a:solidFill>
                  <a:srgbClr val="FF0000"/>
                </a:solidFill>
              </a:rPr>
              <a:t>Austin, TX</a:t>
            </a:r>
          </a:p>
        </p:txBody>
      </p:sp>
      <p:sp>
        <p:nvSpPr>
          <p:cNvPr id="29" name="Rectangle 28">
            <a:extLst>
              <a:ext uri="{FF2B5EF4-FFF2-40B4-BE49-F238E27FC236}">
                <a16:creationId xmlns:a16="http://schemas.microsoft.com/office/drawing/2014/main" id="{BD95FA7D-A150-4B07-645F-438F1AC2F057}"/>
              </a:ext>
            </a:extLst>
          </p:cNvPr>
          <p:cNvSpPr/>
          <p:nvPr/>
        </p:nvSpPr>
        <p:spPr>
          <a:xfrm>
            <a:off x="3123182" y="3775916"/>
            <a:ext cx="977818" cy="29397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dirty="0">
                <a:solidFill>
                  <a:sysClr val="windowText" lastClr="000000"/>
                </a:solidFill>
              </a:rPr>
              <a:t>U.S. Avg.</a:t>
            </a:r>
          </a:p>
        </p:txBody>
      </p:sp>
      <p:sp>
        <p:nvSpPr>
          <p:cNvPr id="31" name="TextBox 30">
            <a:extLst>
              <a:ext uri="{FF2B5EF4-FFF2-40B4-BE49-F238E27FC236}">
                <a16:creationId xmlns:a16="http://schemas.microsoft.com/office/drawing/2014/main" id="{B0F33438-0E93-7C27-CF4C-44D9FBC61141}"/>
              </a:ext>
            </a:extLst>
          </p:cNvPr>
          <p:cNvSpPr txBox="1"/>
          <p:nvPr/>
        </p:nvSpPr>
        <p:spPr>
          <a:xfrm>
            <a:off x="677749" y="1375716"/>
            <a:ext cx="5621738" cy="646331"/>
          </a:xfrm>
          <a:prstGeom prst="rect">
            <a:avLst/>
          </a:prstGeom>
          <a:solidFill>
            <a:schemeClr val="bg1"/>
          </a:solidFill>
        </p:spPr>
        <p:txBody>
          <a:bodyPr wrap="square" lIns="0" rIns="0">
            <a:spAutoFit/>
          </a:bodyPr>
          <a:lstStyle/>
          <a:p>
            <a:pPr algn="ctr"/>
            <a:r>
              <a:rPr lang="en-US" b="1" dirty="0"/>
              <a:t>Home Price Index Change Across U.S. Metro Areas: Jan 2000 – Aug 2020</a:t>
            </a:r>
            <a:endParaRPr lang="en-CA" b="1" dirty="0"/>
          </a:p>
        </p:txBody>
      </p:sp>
      <p:sp>
        <p:nvSpPr>
          <p:cNvPr id="1024" name="Rectangle 1023">
            <a:extLst>
              <a:ext uri="{FF2B5EF4-FFF2-40B4-BE49-F238E27FC236}">
                <a16:creationId xmlns:a16="http://schemas.microsoft.com/office/drawing/2014/main" id="{4EE12FE0-E196-A6AA-E254-0343E893E426}"/>
              </a:ext>
            </a:extLst>
          </p:cNvPr>
          <p:cNvSpPr/>
          <p:nvPr/>
        </p:nvSpPr>
        <p:spPr>
          <a:xfrm>
            <a:off x="6580073" y="5778293"/>
            <a:ext cx="2415958" cy="5345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Dataset was scraped as of Jan 2021</a:t>
            </a:r>
          </a:p>
        </p:txBody>
      </p:sp>
      <p:pic>
        <p:nvPicPr>
          <p:cNvPr id="3" name="Picture 2">
            <a:extLst>
              <a:ext uri="{FF2B5EF4-FFF2-40B4-BE49-F238E27FC236}">
                <a16:creationId xmlns:a16="http://schemas.microsoft.com/office/drawing/2014/main" id="{EC8336BF-98F8-5DC8-EFBA-7B90835A5D8C}"/>
              </a:ext>
            </a:extLst>
          </p:cNvPr>
          <p:cNvPicPr>
            <a:picLocks noChangeAspect="1"/>
          </p:cNvPicPr>
          <p:nvPr/>
        </p:nvPicPr>
        <p:blipFill rotWithShape="1">
          <a:blip r:embed="rId6"/>
          <a:srcRect b="11168"/>
          <a:stretch/>
        </p:blipFill>
        <p:spPr>
          <a:xfrm>
            <a:off x="6876558" y="4511217"/>
            <a:ext cx="1990001" cy="1226557"/>
          </a:xfrm>
          <a:prstGeom prst="rect">
            <a:avLst/>
          </a:prstGeom>
        </p:spPr>
      </p:pic>
    </p:spTree>
    <p:extLst>
      <p:ext uri="{BB962C8B-B14F-4D97-AF65-F5344CB8AC3E}">
        <p14:creationId xmlns:p14="http://schemas.microsoft.com/office/powerpoint/2010/main" val="3704612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49" y="360364"/>
            <a:ext cx="8515351" cy="754062"/>
          </a:xfrm>
        </p:spPr>
        <p:txBody>
          <a:bodyPr>
            <a:noAutofit/>
          </a:bodyPr>
          <a:lstStyle/>
          <a:p>
            <a:r>
              <a:rPr lang="en-CA" sz="3200" dirty="0">
                <a:solidFill>
                  <a:schemeClr val="bg1"/>
                </a:solidFill>
              </a:rPr>
              <a:t>54 Independent Features Used; Optionality to Remove Outliers Based on Price Assessed</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4</a:t>
            </a:fld>
            <a:endParaRPr lang="en-CA" dirty="0"/>
          </a:p>
        </p:txBody>
      </p:sp>
      <p:graphicFrame>
        <p:nvGraphicFramePr>
          <p:cNvPr id="24" name="Table 24">
            <a:extLst>
              <a:ext uri="{FF2B5EF4-FFF2-40B4-BE49-F238E27FC236}">
                <a16:creationId xmlns:a16="http://schemas.microsoft.com/office/drawing/2014/main" id="{C2204E54-BFCF-8976-CD2C-599A218F4F12}"/>
              </a:ext>
            </a:extLst>
          </p:cNvPr>
          <p:cNvGraphicFramePr>
            <a:graphicFrameLocks noGrp="1"/>
          </p:cNvGraphicFramePr>
          <p:nvPr>
            <p:extLst>
              <p:ext uri="{D42A27DB-BD31-4B8C-83A1-F6EECF244321}">
                <p14:modId xmlns:p14="http://schemas.microsoft.com/office/powerpoint/2010/main" val="2062694166"/>
              </p:ext>
            </p:extLst>
          </p:nvPr>
        </p:nvGraphicFramePr>
        <p:xfrm>
          <a:off x="69849" y="1432812"/>
          <a:ext cx="5632452" cy="4567940"/>
        </p:xfrm>
        <a:graphic>
          <a:graphicData uri="http://schemas.openxmlformats.org/drawingml/2006/table">
            <a:tbl>
              <a:tblPr firstRow="1" bandRow="1">
                <a:tableStyleId>{21E4AEA4-8DFA-4A89-87EB-49C32662AFE0}</a:tableStyleId>
              </a:tblPr>
              <a:tblGrid>
                <a:gridCol w="1877484">
                  <a:extLst>
                    <a:ext uri="{9D8B030D-6E8A-4147-A177-3AD203B41FA5}">
                      <a16:colId xmlns:a16="http://schemas.microsoft.com/office/drawing/2014/main" val="3957680161"/>
                    </a:ext>
                  </a:extLst>
                </a:gridCol>
                <a:gridCol w="1877484">
                  <a:extLst>
                    <a:ext uri="{9D8B030D-6E8A-4147-A177-3AD203B41FA5}">
                      <a16:colId xmlns:a16="http://schemas.microsoft.com/office/drawing/2014/main" val="2520215090"/>
                    </a:ext>
                  </a:extLst>
                </a:gridCol>
                <a:gridCol w="1877484">
                  <a:extLst>
                    <a:ext uri="{9D8B030D-6E8A-4147-A177-3AD203B41FA5}">
                      <a16:colId xmlns:a16="http://schemas.microsoft.com/office/drawing/2014/main" val="3804169504"/>
                    </a:ext>
                  </a:extLst>
                </a:gridCol>
              </a:tblGrid>
              <a:tr h="236098">
                <a:tc gridSpan="3">
                  <a:txBody>
                    <a:bodyPr/>
                    <a:lstStyle/>
                    <a:p>
                      <a:pPr algn="ctr"/>
                      <a:r>
                        <a:rPr lang="en-CA" sz="1400" dirty="0">
                          <a:latin typeface="+mj-lt"/>
                        </a:rPr>
                        <a:t>54 Independent Features Used in the Analysis</a:t>
                      </a:r>
                    </a:p>
                  </a:txBody>
                  <a:tcPr marL="36000" marR="36000" marT="0" marB="0" anchor="ctr"/>
                </a:tc>
                <a:tc hMerge="1">
                  <a:txBody>
                    <a:bodyPr/>
                    <a:lstStyle/>
                    <a:p>
                      <a:pPr algn="ctr"/>
                      <a:endParaRPr lang="en-CA" sz="1400" dirty="0">
                        <a:latin typeface="+mj-lt"/>
                      </a:endParaRPr>
                    </a:p>
                  </a:txBody>
                  <a:tcPr marL="36000" marR="36000" marT="0" marB="0" anchor="ctr"/>
                </a:tc>
                <a:tc hMerge="1">
                  <a:txBody>
                    <a:bodyPr/>
                    <a:lstStyle/>
                    <a:p>
                      <a:pPr algn="ctr"/>
                      <a:endParaRPr lang="en-CA" sz="1400" dirty="0">
                        <a:latin typeface="+mj-lt"/>
                      </a:endParaRPr>
                    </a:p>
                  </a:txBody>
                  <a:tcPr marL="36000" marR="36000" marT="0" marB="0" anchor="ctr"/>
                </a:tc>
                <a:extLst>
                  <a:ext uri="{0D108BD9-81ED-4DB2-BD59-A6C34878D82A}">
                    <a16:rowId xmlns:a16="http://schemas.microsoft.com/office/drawing/2014/main" val="3185415915"/>
                  </a:ext>
                </a:extLst>
              </a:tr>
              <a:tr h="236098">
                <a:tc>
                  <a:txBody>
                    <a:bodyPr/>
                    <a:lstStyle/>
                    <a:p>
                      <a:pPr algn="ctr" fontAlgn="ctr"/>
                      <a:r>
                        <a:rPr lang="en-CA" sz="1000" b="0" i="0" u="none" strike="noStrike" dirty="0">
                          <a:solidFill>
                            <a:srgbClr val="000000"/>
                          </a:solidFill>
                          <a:effectLst/>
                          <a:latin typeface="+mj-lt"/>
                        </a:rPr>
                        <a:t>latitude</a:t>
                      </a:r>
                    </a:p>
                  </a:txBody>
                  <a:tcPr marL="9525" marR="9525" marT="9525"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CA" sz="1000" b="0" i="0" u="none" strike="noStrike" kern="1200" dirty="0" err="1">
                          <a:solidFill>
                            <a:srgbClr val="000000"/>
                          </a:solidFill>
                          <a:effectLst/>
                          <a:latin typeface="+mn-lt"/>
                          <a:ea typeface="+mn-ea"/>
                          <a:cs typeface="+mn-cs"/>
                        </a:rPr>
                        <a:t>numOfParkingFeatures</a:t>
                      </a:r>
                      <a:endParaRPr lang="en-CA" sz="1000" b="0" i="0" u="none" strike="noStrike" kern="1200" dirty="0">
                        <a:solidFill>
                          <a:srgbClr val="000000"/>
                        </a:solidFill>
                        <a:effectLst/>
                        <a:latin typeface="+mn-lt"/>
                        <a:ea typeface="+mn-ea"/>
                        <a:cs typeface="+mn-cs"/>
                      </a:endParaRPr>
                    </a:p>
                  </a:txBody>
                  <a:tcPr marL="9525" marR="9525" marT="9525"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CA" sz="1000" b="0" i="0" u="none" strike="noStrike" kern="1200" dirty="0" err="1">
                          <a:solidFill>
                            <a:srgbClr val="000000"/>
                          </a:solidFill>
                          <a:effectLst/>
                          <a:latin typeface="+mn-lt"/>
                          <a:ea typeface="+mn-ea"/>
                          <a:cs typeface="+mn-cs"/>
                        </a:rPr>
                        <a:t>numOfStories</a:t>
                      </a:r>
                      <a:endParaRPr lang="en-CA" sz="1000" b="0" i="0" u="none" strike="noStrike" kern="1200" dirty="0">
                        <a:solidFill>
                          <a:srgbClr val="000000"/>
                        </a:solidFill>
                        <a:effectLst/>
                        <a:latin typeface="+mn-lt"/>
                        <a:ea typeface="+mn-ea"/>
                        <a:cs typeface="+mn-cs"/>
                      </a:endParaRPr>
                    </a:p>
                  </a:txBody>
                  <a:tcPr marL="9525" marR="9525" marT="9525" marB="0" anchor="ctr"/>
                </a:tc>
                <a:extLst>
                  <a:ext uri="{0D108BD9-81ED-4DB2-BD59-A6C34878D82A}">
                    <a16:rowId xmlns:a16="http://schemas.microsoft.com/office/drawing/2014/main" val="2921091295"/>
                  </a:ext>
                </a:extLst>
              </a:tr>
              <a:tr h="236098">
                <a:tc>
                  <a:txBody>
                    <a:bodyPr/>
                    <a:lstStyle/>
                    <a:p>
                      <a:pPr algn="ctr" fontAlgn="ctr"/>
                      <a:r>
                        <a:rPr lang="en-CA" sz="1000" b="0" i="0" u="none" strike="noStrike" dirty="0">
                          <a:solidFill>
                            <a:srgbClr val="000000"/>
                          </a:solidFill>
                          <a:effectLst/>
                          <a:latin typeface="+mj-lt"/>
                        </a:rPr>
                        <a:t>longitude</a:t>
                      </a:r>
                    </a:p>
                  </a:txBody>
                  <a:tcPr marL="9525" marR="9525" marT="9525" marB="0" anchor="ctr"/>
                </a:tc>
                <a:tc>
                  <a:txBody>
                    <a:bodyPr/>
                    <a:lstStyle/>
                    <a:p>
                      <a:pPr algn="ctr" fontAlgn="ctr"/>
                      <a:r>
                        <a:rPr lang="en-CA" sz="1000" b="0" i="0" u="none" strike="noStrike" dirty="0" err="1">
                          <a:solidFill>
                            <a:srgbClr val="000000"/>
                          </a:solidFill>
                          <a:effectLst/>
                          <a:latin typeface="+mj-lt"/>
                        </a:rPr>
                        <a:t>numOfPatioAndPorchFeatures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city_del</a:t>
                      </a:r>
                      <a:r>
                        <a:rPr lang="en-CA" sz="1000" b="0" i="0" u="none" strike="noStrike" dirty="0">
                          <a:solidFill>
                            <a:srgbClr val="000000"/>
                          </a:solidFill>
                          <a:effectLst/>
                          <a:latin typeface="+mj-lt"/>
                        </a:rPr>
                        <a:t> </a:t>
                      </a:r>
                      <a:r>
                        <a:rPr lang="en-CA" sz="1000" b="0" i="0" u="none" strike="noStrike" dirty="0" err="1">
                          <a:solidFill>
                            <a:srgbClr val="000000"/>
                          </a:solidFill>
                          <a:effectLst/>
                          <a:latin typeface="+mj-lt"/>
                        </a:rPr>
                        <a:t>valle</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1998326298"/>
                  </a:ext>
                </a:extLst>
              </a:tr>
              <a:tr h="236098">
                <a:tc>
                  <a:txBody>
                    <a:bodyPr/>
                    <a:lstStyle/>
                    <a:p>
                      <a:pPr algn="ctr" fontAlgn="ctr"/>
                      <a:r>
                        <a:rPr lang="en-CA" sz="1000" b="0" i="0" u="none" strike="noStrike" dirty="0" err="1">
                          <a:solidFill>
                            <a:srgbClr val="000000"/>
                          </a:solidFill>
                          <a:effectLst/>
                          <a:latin typeface="+mj-lt"/>
                        </a:rPr>
                        <a:t>propertyTaxRate</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numOfSecurityFeatures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city_driftwood</a:t>
                      </a:r>
                    </a:p>
                  </a:txBody>
                  <a:tcPr marL="9525" marR="9525" marT="9525" marB="0" anchor="ctr"/>
                </a:tc>
                <a:extLst>
                  <a:ext uri="{0D108BD9-81ED-4DB2-BD59-A6C34878D82A}">
                    <a16:rowId xmlns:a16="http://schemas.microsoft.com/office/drawing/2014/main" val="3568008299"/>
                  </a:ext>
                </a:extLst>
              </a:tr>
              <a:tr h="236098">
                <a:tc>
                  <a:txBody>
                    <a:bodyPr/>
                    <a:lstStyle/>
                    <a:p>
                      <a:pPr algn="ctr" fontAlgn="ctr"/>
                      <a:r>
                        <a:rPr lang="en-CA" sz="1000" b="0" i="0" u="none" strike="noStrike">
                          <a:solidFill>
                            <a:srgbClr val="000000"/>
                          </a:solidFill>
                          <a:effectLst/>
                          <a:latin typeface="+mj-lt"/>
                        </a:rPr>
                        <a:t>garageSpaces</a:t>
                      </a:r>
                    </a:p>
                  </a:txBody>
                  <a:tcPr marL="9525" marR="9525" marT="9525" marB="0" anchor="ctr"/>
                </a:tc>
                <a:tc>
                  <a:txBody>
                    <a:bodyPr/>
                    <a:lstStyle/>
                    <a:p>
                      <a:pPr algn="ctr" fontAlgn="ctr"/>
                      <a:r>
                        <a:rPr lang="en-CA" sz="1000" b="0" i="0" u="none" strike="noStrike" dirty="0" err="1">
                          <a:solidFill>
                            <a:srgbClr val="000000"/>
                          </a:solidFill>
                          <a:effectLst/>
                          <a:latin typeface="+mj-lt"/>
                        </a:rPr>
                        <a:t>numOfWaterfrontFeatures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city_dripping springs</a:t>
                      </a:r>
                    </a:p>
                  </a:txBody>
                  <a:tcPr marL="9525" marR="9525" marT="9525" marB="0" anchor="ctr"/>
                </a:tc>
                <a:extLst>
                  <a:ext uri="{0D108BD9-81ED-4DB2-BD59-A6C34878D82A}">
                    <a16:rowId xmlns:a16="http://schemas.microsoft.com/office/drawing/2014/main" val="2374188339"/>
                  </a:ext>
                </a:extLst>
              </a:tr>
              <a:tr h="236098">
                <a:tc>
                  <a:txBody>
                    <a:bodyPr/>
                    <a:lstStyle/>
                    <a:p>
                      <a:pPr algn="ctr" fontAlgn="ctr"/>
                      <a:r>
                        <a:rPr lang="en-CA" sz="1000" b="0" i="0" u="none" strike="noStrike">
                          <a:solidFill>
                            <a:srgbClr val="000000"/>
                          </a:solidFill>
                          <a:effectLst/>
                          <a:latin typeface="+mj-lt"/>
                        </a:rPr>
                        <a:t>hasAssociation</a:t>
                      </a:r>
                    </a:p>
                  </a:txBody>
                  <a:tcPr marL="9525" marR="9525" marT="9525" marB="0" anchor="ctr"/>
                </a:tc>
                <a:tc>
                  <a:txBody>
                    <a:bodyPr/>
                    <a:lstStyle/>
                    <a:p>
                      <a:pPr algn="ctr" fontAlgn="ctr"/>
                      <a:r>
                        <a:rPr lang="en-CA" sz="1000" b="0" i="0" u="none" strike="noStrike" dirty="0" err="1">
                          <a:solidFill>
                            <a:srgbClr val="000000"/>
                          </a:solidFill>
                          <a:effectLst/>
                          <a:latin typeface="+mj-lt"/>
                        </a:rPr>
                        <a:t>numOfWindowFeatures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city_manchaca</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179816504"/>
                  </a:ext>
                </a:extLst>
              </a:tr>
              <a:tr h="236098">
                <a:tc>
                  <a:txBody>
                    <a:bodyPr/>
                    <a:lstStyle/>
                    <a:p>
                      <a:pPr algn="ctr" fontAlgn="ctr"/>
                      <a:r>
                        <a:rPr lang="en-CA" sz="1000" b="0" i="0" u="none" strike="noStrike">
                          <a:solidFill>
                            <a:srgbClr val="000000"/>
                          </a:solidFill>
                          <a:effectLst/>
                          <a:latin typeface="+mj-lt"/>
                        </a:rPr>
                        <a:t>hasCooling</a:t>
                      </a:r>
                    </a:p>
                  </a:txBody>
                  <a:tcPr marL="9525" marR="9525" marT="9525" marB="0" anchor="ctr"/>
                </a:tc>
                <a:tc>
                  <a:txBody>
                    <a:bodyPr/>
                    <a:lstStyle/>
                    <a:p>
                      <a:pPr algn="ctr" fontAlgn="ctr"/>
                      <a:r>
                        <a:rPr lang="en-CA" sz="1000" b="0" i="0" u="none" strike="noStrike">
                          <a:solidFill>
                            <a:srgbClr val="000000"/>
                          </a:solidFill>
                          <a:effectLst/>
                          <a:latin typeface="+mj-lt"/>
                        </a:rPr>
                        <a:t>numOfCommunityFeatures</a:t>
                      </a:r>
                    </a:p>
                  </a:txBody>
                  <a:tcPr marL="9525" marR="9525" marT="9525" marB="0" anchor="ctr"/>
                </a:tc>
                <a:tc>
                  <a:txBody>
                    <a:bodyPr/>
                    <a:lstStyle/>
                    <a:p>
                      <a:pPr algn="ctr" fontAlgn="ctr"/>
                      <a:r>
                        <a:rPr lang="en-CA" sz="1000" b="0" i="0" u="none" strike="noStrike">
                          <a:solidFill>
                            <a:srgbClr val="000000"/>
                          </a:solidFill>
                          <a:effectLst/>
                          <a:latin typeface="+mj-lt"/>
                        </a:rPr>
                        <a:t>city_manor</a:t>
                      </a:r>
                    </a:p>
                  </a:txBody>
                  <a:tcPr marL="9525" marR="9525" marT="9525" marB="0" anchor="ctr"/>
                </a:tc>
                <a:extLst>
                  <a:ext uri="{0D108BD9-81ED-4DB2-BD59-A6C34878D82A}">
                    <a16:rowId xmlns:a16="http://schemas.microsoft.com/office/drawing/2014/main" val="1943864348"/>
                  </a:ext>
                </a:extLst>
              </a:tr>
              <a:tr h="236098">
                <a:tc>
                  <a:txBody>
                    <a:bodyPr/>
                    <a:lstStyle/>
                    <a:p>
                      <a:pPr algn="ctr" fontAlgn="ctr"/>
                      <a:r>
                        <a:rPr lang="en-CA" sz="1000" b="0" i="0" u="none" strike="noStrike">
                          <a:solidFill>
                            <a:srgbClr val="000000"/>
                          </a:solidFill>
                          <a:effectLst/>
                          <a:latin typeface="+mj-lt"/>
                        </a:rPr>
                        <a:t>hasGarage</a:t>
                      </a:r>
                    </a:p>
                  </a:txBody>
                  <a:tcPr marL="9525" marR="9525" marT="9525" marB="0" anchor="ctr"/>
                </a:tc>
                <a:tc>
                  <a:txBody>
                    <a:bodyPr/>
                    <a:lstStyle/>
                    <a:p>
                      <a:pPr algn="ctr" fontAlgn="ctr"/>
                      <a:r>
                        <a:rPr lang="en-CA" sz="1000" b="0" i="0" u="none" strike="noStrike" dirty="0" err="1">
                          <a:solidFill>
                            <a:srgbClr val="000000"/>
                          </a:solidFill>
                          <a:effectLst/>
                          <a:latin typeface="+mj-lt"/>
                        </a:rPr>
                        <a:t>lotSizeSqFt</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city_pflugerville</a:t>
                      </a:r>
                    </a:p>
                  </a:txBody>
                  <a:tcPr marL="9525" marR="9525" marT="9525" marB="0" anchor="ctr"/>
                </a:tc>
                <a:extLst>
                  <a:ext uri="{0D108BD9-81ED-4DB2-BD59-A6C34878D82A}">
                    <a16:rowId xmlns:a16="http://schemas.microsoft.com/office/drawing/2014/main" val="1759881890"/>
                  </a:ext>
                </a:extLst>
              </a:tr>
              <a:tr h="236098">
                <a:tc>
                  <a:txBody>
                    <a:bodyPr/>
                    <a:lstStyle/>
                    <a:p>
                      <a:pPr algn="ctr" fontAlgn="ctr"/>
                      <a:r>
                        <a:rPr lang="en-CA" sz="1000" b="0" i="0" u="none" strike="noStrike">
                          <a:solidFill>
                            <a:srgbClr val="000000"/>
                          </a:solidFill>
                          <a:effectLst/>
                          <a:latin typeface="+mj-lt"/>
                        </a:rPr>
                        <a:t>hasHeating</a:t>
                      </a:r>
                    </a:p>
                  </a:txBody>
                  <a:tcPr marL="9525" marR="9525" marT="9525" marB="0" anchor="ctr"/>
                </a:tc>
                <a:tc>
                  <a:txBody>
                    <a:bodyPr/>
                    <a:lstStyle/>
                    <a:p>
                      <a:pPr algn="ctr" fontAlgn="ctr"/>
                      <a:r>
                        <a:rPr lang="en-CA" sz="1000" b="0" i="0" u="none" strike="noStrike" dirty="0" err="1">
                          <a:solidFill>
                            <a:srgbClr val="000000"/>
                          </a:solidFill>
                          <a:effectLst/>
                          <a:latin typeface="+mj-lt"/>
                        </a:rPr>
                        <a:t>livingAreaSqFt</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city_road</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919131981"/>
                  </a:ext>
                </a:extLst>
              </a:tr>
              <a:tr h="236098">
                <a:tc>
                  <a:txBody>
                    <a:bodyPr/>
                    <a:lstStyle/>
                    <a:p>
                      <a:pPr algn="ctr" fontAlgn="ctr"/>
                      <a:r>
                        <a:rPr lang="en-CA" sz="1000" b="0" i="0" u="none" strike="noStrike">
                          <a:solidFill>
                            <a:srgbClr val="000000"/>
                          </a:solidFill>
                          <a:effectLst/>
                          <a:latin typeface="+mj-lt"/>
                        </a:rPr>
                        <a:t>hasSpa</a:t>
                      </a:r>
                    </a:p>
                  </a:txBody>
                  <a:tcPr marL="9525" marR="9525" marT="9525" marB="0" anchor="ctr"/>
                </a:tc>
                <a:tc>
                  <a:txBody>
                    <a:bodyPr/>
                    <a:lstStyle/>
                    <a:p>
                      <a:pPr algn="ctr" fontAlgn="ctr"/>
                      <a:r>
                        <a:rPr lang="en-CA" sz="1000" b="0" i="0" u="none" strike="noStrike" dirty="0" err="1">
                          <a:solidFill>
                            <a:srgbClr val="000000"/>
                          </a:solidFill>
                          <a:effectLst/>
                          <a:latin typeface="+mj-lt"/>
                        </a:rPr>
                        <a:t>numOfPrimarySchools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city_west lake hills</a:t>
                      </a:r>
                    </a:p>
                  </a:txBody>
                  <a:tcPr marL="9525" marR="9525" marT="9525" marB="0" anchor="ctr"/>
                </a:tc>
                <a:extLst>
                  <a:ext uri="{0D108BD9-81ED-4DB2-BD59-A6C34878D82A}">
                    <a16:rowId xmlns:a16="http://schemas.microsoft.com/office/drawing/2014/main" val="1504788676"/>
                  </a:ext>
                </a:extLst>
              </a:tr>
              <a:tr h="236098">
                <a:tc>
                  <a:txBody>
                    <a:bodyPr/>
                    <a:lstStyle/>
                    <a:p>
                      <a:pPr algn="ctr" fontAlgn="ctr"/>
                      <a:r>
                        <a:rPr lang="en-CA" sz="1000" b="0" i="0" u="none" strike="noStrike">
                          <a:solidFill>
                            <a:srgbClr val="000000"/>
                          </a:solidFill>
                          <a:effectLst/>
                          <a:latin typeface="+mj-lt"/>
                        </a:rPr>
                        <a:t>hasView</a:t>
                      </a:r>
                    </a:p>
                  </a:txBody>
                  <a:tcPr marL="9525" marR="9525" marT="9525" marB="0" anchor="ctr"/>
                </a:tc>
                <a:tc>
                  <a:txBody>
                    <a:bodyPr/>
                    <a:lstStyle/>
                    <a:p>
                      <a:pPr algn="ctr" fontAlgn="ctr"/>
                      <a:r>
                        <a:rPr lang="en-CA" sz="1000" b="0" i="0" u="none" strike="noStrike" dirty="0" err="1">
                          <a:solidFill>
                            <a:srgbClr val="000000"/>
                          </a:solidFill>
                          <a:effectLst/>
                          <a:latin typeface="+mj-lt"/>
                        </a:rPr>
                        <a:t>numOfElementarySchools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homeType_Condo</a:t>
                      </a:r>
                    </a:p>
                  </a:txBody>
                  <a:tcPr marL="9525" marR="9525" marT="9525" marB="0" anchor="ctr"/>
                </a:tc>
                <a:extLst>
                  <a:ext uri="{0D108BD9-81ED-4DB2-BD59-A6C34878D82A}">
                    <a16:rowId xmlns:a16="http://schemas.microsoft.com/office/drawing/2014/main" val="681854227"/>
                  </a:ext>
                </a:extLst>
              </a:tr>
              <a:tr h="318176">
                <a:tc>
                  <a:txBody>
                    <a:bodyPr/>
                    <a:lstStyle/>
                    <a:p>
                      <a:pPr algn="ctr" fontAlgn="ctr"/>
                      <a:r>
                        <a:rPr lang="en-CA" sz="1000" b="0" i="0" u="none" strike="noStrike">
                          <a:solidFill>
                            <a:srgbClr val="000000"/>
                          </a:solidFill>
                          <a:effectLst/>
                          <a:latin typeface="+mj-lt"/>
                        </a:rPr>
                        <a:t>parkingSpaces</a:t>
                      </a:r>
                    </a:p>
                  </a:txBody>
                  <a:tcPr marL="9525" marR="9525" marT="9525" marB="0" anchor="ctr"/>
                </a:tc>
                <a:tc>
                  <a:txBody>
                    <a:bodyPr/>
                    <a:lstStyle/>
                    <a:p>
                      <a:pPr algn="ctr" fontAlgn="ctr"/>
                      <a:r>
                        <a:rPr lang="en-CA" sz="1000" b="0" i="0" u="none" strike="noStrike" dirty="0" err="1">
                          <a:solidFill>
                            <a:srgbClr val="000000"/>
                          </a:solidFill>
                          <a:effectLst/>
                          <a:latin typeface="+mj-lt"/>
                        </a:rPr>
                        <a:t>numOfMiddleSchools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homeType_Mobile</a:t>
                      </a:r>
                      <a:r>
                        <a:rPr lang="en-CA" sz="1000" b="0" i="0" u="none" strike="noStrike" dirty="0">
                          <a:solidFill>
                            <a:srgbClr val="000000"/>
                          </a:solidFill>
                          <a:effectLst/>
                          <a:latin typeface="+mj-lt"/>
                        </a:rPr>
                        <a:t> / Manufactured</a:t>
                      </a:r>
                    </a:p>
                  </a:txBody>
                  <a:tcPr marL="9525" marR="9525" marT="9525" marB="0" anchor="ctr"/>
                </a:tc>
                <a:extLst>
                  <a:ext uri="{0D108BD9-81ED-4DB2-BD59-A6C34878D82A}">
                    <a16:rowId xmlns:a16="http://schemas.microsoft.com/office/drawing/2014/main" val="4281170424"/>
                  </a:ext>
                </a:extLst>
              </a:tr>
              <a:tr h="236098">
                <a:tc>
                  <a:txBody>
                    <a:bodyPr/>
                    <a:lstStyle/>
                    <a:p>
                      <a:pPr algn="ctr" fontAlgn="ctr"/>
                      <a:r>
                        <a:rPr lang="en-CA" sz="1000" b="0" i="0" u="none" strike="noStrike">
                          <a:solidFill>
                            <a:srgbClr val="000000"/>
                          </a:solidFill>
                          <a:effectLst/>
                          <a:latin typeface="+mj-lt"/>
                        </a:rPr>
                        <a:t>yearBuilt</a:t>
                      </a:r>
                    </a:p>
                  </a:txBody>
                  <a:tcPr marL="9525" marR="9525" marT="9525" marB="0" anchor="ctr"/>
                </a:tc>
                <a:tc>
                  <a:txBody>
                    <a:bodyPr/>
                    <a:lstStyle/>
                    <a:p>
                      <a:pPr algn="ctr" fontAlgn="ctr"/>
                      <a:r>
                        <a:rPr lang="en-CA" sz="1000" b="0" i="0" u="none" strike="noStrike">
                          <a:solidFill>
                            <a:srgbClr val="000000"/>
                          </a:solidFill>
                          <a:effectLst/>
                          <a:latin typeface="+mj-lt"/>
                        </a:rPr>
                        <a:t>numOfHighSchools</a:t>
                      </a:r>
                    </a:p>
                  </a:txBody>
                  <a:tcPr marL="9525" marR="9525" marT="9525" marB="0" anchor="ctr"/>
                </a:tc>
                <a:tc>
                  <a:txBody>
                    <a:bodyPr/>
                    <a:lstStyle/>
                    <a:p>
                      <a:pPr algn="ctr" fontAlgn="ctr"/>
                      <a:r>
                        <a:rPr lang="en-CA" sz="1000" b="0" i="0" u="none" strike="noStrike">
                          <a:solidFill>
                            <a:srgbClr val="000000"/>
                          </a:solidFill>
                          <a:effectLst/>
                          <a:latin typeface="+mj-lt"/>
                        </a:rPr>
                        <a:t>homeType_MultiFamily</a:t>
                      </a:r>
                    </a:p>
                  </a:txBody>
                  <a:tcPr marL="9525" marR="9525" marT="9525" marB="0" anchor="ctr"/>
                </a:tc>
                <a:extLst>
                  <a:ext uri="{0D108BD9-81ED-4DB2-BD59-A6C34878D82A}">
                    <a16:rowId xmlns:a16="http://schemas.microsoft.com/office/drawing/2014/main" val="948239640"/>
                  </a:ext>
                </a:extLst>
              </a:tr>
              <a:tr h="236098">
                <a:tc>
                  <a:txBody>
                    <a:bodyPr/>
                    <a:lstStyle/>
                    <a:p>
                      <a:pPr algn="ctr" fontAlgn="ctr"/>
                      <a:r>
                        <a:rPr lang="en-CA" sz="1000" b="0" i="0" u="none" strike="noStrike" dirty="0" err="1">
                          <a:solidFill>
                            <a:srgbClr val="000000"/>
                          </a:solidFill>
                          <a:effectLst/>
                          <a:latin typeface="+mj-lt"/>
                        </a:rPr>
                        <a:t>numPriceChanges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avgSchoolDistance</a:t>
                      </a:r>
                    </a:p>
                  </a:txBody>
                  <a:tcPr marL="9525" marR="9525" marT="9525" marB="0" anchor="ctr"/>
                </a:tc>
                <a:tc>
                  <a:txBody>
                    <a:bodyPr/>
                    <a:lstStyle/>
                    <a:p>
                      <a:pPr algn="ctr" fontAlgn="ctr"/>
                      <a:r>
                        <a:rPr lang="en-CA" sz="1000" b="0" i="0" u="none" strike="noStrike" dirty="0" err="1">
                          <a:solidFill>
                            <a:srgbClr val="000000"/>
                          </a:solidFill>
                          <a:effectLst/>
                          <a:latin typeface="+mj-lt"/>
                        </a:rPr>
                        <a:t>homeType_Multiple</a:t>
                      </a:r>
                      <a:r>
                        <a:rPr lang="en-CA" sz="1000" b="0" i="0" u="none" strike="noStrike" dirty="0">
                          <a:solidFill>
                            <a:srgbClr val="000000"/>
                          </a:solidFill>
                          <a:effectLst/>
                          <a:latin typeface="+mj-lt"/>
                        </a:rPr>
                        <a:t> Occupancy</a:t>
                      </a:r>
                    </a:p>
                  </a:txBody>
                  <a:tcPr marL="9525" marR="9525" marT="9525" marB="0" anchor="ctr"/>
                </a:tc>
                <a:extLst>
                  <a:ext uri="{0D108BD9-81ED-4DB2-BD59-A6C34878D82A}">
                    <a16:rowId xmlns:a16="http://schemas.microsoft.com/office/drawing/2014/main" val="1498580054"/>
                  </a:ext>
                </a:extLst>
              </a:tr>
              <a:tr h="236098">
                <a:tc>
                  <a:txBody>
                    <a:bodyPr/>
                    <a:lstStyle/>
                    <a:p>
                      <a:pPr algn="ctr" fontAlgn="ctr"/>
                      <a:r>
                        <a:rPr lang="en-CA" sz="1000" b="0" i="0" u="none" strike="noStrike" dirty="0" err="1">
                          <a:solidFill>
                            <a:srgbClr val="000000"/>
                          </a:solidFill>
                          <a:effectLst/>
                          <a:latin typeface="+mj-lt"/>
                        </a:rPr>
                        <a:t>latest_salemonth</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avgSchoolRating</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homeType_Other</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695853557"/>
                  </a:ext>
                </a:extLst>
              </a:tr>
              <a:tr h="236098">
                <a:tc>
                  <a:txBody>
                    <a:bodyPr/>
                    <a:lstStyle/>
                    <a:p>
                      <a:pPr algn="ctr" fontAlgn="ctr"/>
                      <a:r>
                        <a:rPr lang="en-CA" sz="1000" b="0" i="0" u="none" strike="noStrike">
                          <a:solidFill>
                            <a:srgbClr val="000000"/>
                          </a:solidFill>
                          <a:effectLst/>
                          <a:latin typeface="+mj-lt"/>
                        </a:rPr>
                        <a:t>latest_saleyear</a:t>
                      </a:r>
                    </a:p>
                  </a:txBody>
                  <a:tcPr marL="9525" marR="9525" marT="9525" marB="0" anchor="ctr"/>
                </a:tc>
                <a:tc>
                  <a:txBody>
                    <a:bodyPr/>
                    <a:lstStyle/>
                    <a:p>
                      <a:pPr algn="ctr" fontAlgn="ctr"/>
                      <a:r>
                        <a:rPr lang="en-CA" sz="1000" b="0" i="0" u="none" strike="noStrike" dirty="0" err="1">
                          <a:solidFill>
                            <a:srgbClr val="000000"/>
                          </a:solidFill>
                          <a:effectLst/>
                          <a:latin typeface="+mj-lt"/>
                        </a:rPr>
                        <a:t>avgSchoolSize</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homeType_Residential</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023661370"/>
                  </a:ext>
                </a:extLst>
              </a:tr>
              <a:tr h="236098">
                <a:tc>
                  <a:txBody>
                    <a:bodyPr/>
                    <a:lstStyle/>
                    <a:p>
                      <a:pPr algn="ctr" fontAlgn="ctr"/>
                      <a:r>
                        <a:rPr lang="en-CA" sz="1000" b="0" i="0" u="none" strike="noStrike" dirty="0" err="1">
                          <a:solidFill>
                            <a:srgbClr val="000000"/>
                          </a:solidFill>
                          <a:effectLst/>
                          <a:latin typeface="+mj-lt"/>
                        </a:rPr>
                        <a:t>numOfPhotos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MedianStudentsPerTeacher</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homeType_Single Family</a:t>
                      </a:r>
                    </a:p>
                  </a:txBody>
                  <a:tcPr marL="9525" marR="9525" marT="9525" marB="0" anchor="ctr"/>
                </a:tc>
                <a:extLst>
                  <a:ext uri="{0D108BD9-81ED-4DB2-BD59-A6C34878D82A}">
                    <a16:rowId xmlns:a16="http://schemas.microsoft.com/office/drawing/2014/main" val="4076411014"/>
                  </a:ext>
                </a:extLst>
              </a:tr>
              <a:tr h="236098">
                <a:tc>
                  <a:txBody>
                    <a:bodyPr/>
                    <a:lstStyle/>
                    <a:p>
                      <a:pPr algn="ctr" fontAlgn="ctr"/>
                      <a:r>
                        <a:rPr lang="en-CA" sz="1000" b="0" i="0" u="none" strike="noStrike" dirty="0" err="1">
                          <a:solidFill>
                            <a:srgbClr val="000000"/>
                          </a:solidFill>
                          <a:effectLst/>
                          <a:latin typeface="+mj-lt"/>
                        </a:rPr>
                        <a:t>numOfAccessibilityFeatures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numOfBathrooms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homeType_Townhouse</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2866094480"/>
                  </a:ext>
                </a:extLst>
              </a:tr>
              <a:tr h="236098">
                <a:tc>
                  <a:txBody>
                    <a:bodyPr/>
                    <a:lstStyle/>
                    <a:p>
                      <a:pPr algn="ctr" fontAlgn="ctr"/>
                      <a:r>
                        <a:rPr lang="en-CA" sz="1000" b="0" i="0" u="none" strike="noStrike" dirty="0" err="1">
                          <a:solidFill>
                            <a:srgbClr val="000000"/>
                          </a:solidFill>
                          <a:effectLst/>
                          <a:latin typeface="+mj-lt"/>
                        </a:rPr>
                        <a:t>numOfAppliances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numOfBedrooms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homeType_Vacant</a:t>
                      </a:r>
                      <a:r>
                        <a:rPr lang="en-CA" sz="1000" b="0" i="0" u="none" strike="noStrike" dirty="0">
                          <a:solidFill>
                            <a:srgbClr val="000000"/>
                          </a:solidFill>
                          <a:effectLst/>
                          <a:latin typeface="+mj-lt"/>
                        </a:rPr>
                        <a:t> Land</a:t>
                      </a:r>
                    </a:p>
                  </a:txBody>
                  <a:tcPr marL="9525" marR="9525" marT="9525" marB="0" anchor="ctr"/>
                </a:tc>
                <a:extLst>
                  <a:ext uri="{0D108BD9-81ED-4DB2-BD59-A6C34878D82A}">
                    <a16:rowId xmlns:a16="http://schemas.microsoft.com/office/drawing/2014/main" val="1152783092"/>
                  </a:ext>
                </a:extLst>
              </a:tr>
            </a:tbl>
          </a:graphicData>
        </a:graphic>
      </p:graphicFrame>
      <p:sp>
        <p:nvSpPr>
          <p:cNvPr id="31" name="Isosceles Triangle 30">
            <a:extLst>
              <a:ext uri="{FF2B5EF4-FFF2-40B4-BE49-F238E27FC236}">
                <a16:creationId xmlns:a16="http://schemas.microsoft.com/office/drawing/2014/main" id="{0072117C-B103-A064-FF36-6F1E2D14B630}"/>
              </a:ext>
            </a:extLst>
          </p:cNvPr>
          <p:cNvSpPr/>
          <p:nvPr/>
        </p:nvSpPr>
        <p:spPr>
          <a:xfrm rot="10800000">
            <a:off x="69851" y="6037011"/>
            <a:ext cx="5632450" cy="243444"/>
          </a:xfrm>
          <a:prstGeom prst="triangl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Rectangle 31">
            <a:extLst>
              <a:ext uri="{FF2B5EF4-FFF2-40B4-BE49-F238E27FC236}">
                <a16:creationId xmlns:a16="http://schemas.microsoft.com/office/drawing/2014/main" id="{1573B41E-46E2-3EE9-E221-A77F3301922C}"/>
              </a:ext>
            </a:extLst>
          </p:cNvPr>
          <p:cNvSpPr/>
          <p:nvPr/>
        </p:nvSpPr>
        <p:spPr>
          <a:xfrm>
            <a:off x="69849" y="6316723"/>
            <a:ext cx="5632450" cy="4601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err="1">
                <a:solidFill>
                  <a:schemeClr val="bg1"/>
                </a:solidFill>
              </a:rPr>
              <a:t>latestPrice</a:t>
            </a:r>
            <a:endParaRPr lang="en-CA" dirty="0">
              <a:solidFill>
                <a:schemeClr val="bg1"/>
              </a:solidFill>
            </a:endParaRPr>
          </a:p>
        </p:txBody>
      </p:sp>
      <p:pic>
        <p:nvPicPr>
          <p:cNvPr id="41" name="Picture 40">
            <a:extLst>
              <a:ext uri="{FF2B5EF4-FFF2-40B4-BE49-F238E27FC236}">
                <a16:creationId xmlns:a16="http://schemas.microsoft.com/office/drawing/2014/main" id="{77FA7458-5C55-4EFF-53F4-0117E3EBED67}"/>
              </a:ext>
            </a:extLst>
          </p:cNvPr>
          <p:cNvPicPr>
            <a:picLocks noChangeAspect="1"/>
          </p:cNvPicPr>
          <p:nvPr/>
        </p:nvPicPr>
        <p:blipFill>
          <a:blip r:embed="rId4"/>
          <a:stretch>
            <a:fillRect/>
          </a:stretch>
        </p:blipFill>
        <p:spPr>
          <a:xfrm>
            <a:off x="5808923" y="2246511"/>
            <a:ext cx="3203054" cy="3199306"/>
          </a:xfrm>
          <a:prstGeom prst="rect">
            <a:avLst/>
          </a:prstGeom>
        </p:spPr>
      </p:pic>
      <p:cxnSp>
        <p:nvCxnSpPr>
          <p:cNvPr id="46" name="Connector: Elbow 45">
            <a:extLst>
              <a:ext uri="{FF2B5EF4-FFF2-40B4-BE49-F238E27FC236}">
                <a16:creationId xmlns:a16="http://schemas.microsoft.com/office/drawing/2014/main" id="{BA670DD0-77DC-2A12-7D45-DE3F1449BE07}"/>
              </a:ext>
            </a:extLst>
          </p:cNvPr>
          <p:cNvCxnSpPr>
            <a:endCxn id="41" idx="2"/>
          </p:cNvCxnSpPr>
          <p:nvPr/>
        </p:nvCxnSpPr>
        <p:spPr>
          <a:xfrm flipV="1">
            <a:off x="5702299" y="5445817"/>
            <a:ext cx="1708151" cy="1117111"/>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3CE1CCE9-DD9C-9977-6165-D8D76046FA77}"/>
              </a:ext>
            </a:extLst>
          </p:cNvPr>
          <p:cNvSpPr/>
          <p:nvPr/>
        </p:nvSpPr>
        <p:spPr>
          <a:xfrm>
            <a:off x="6275164" y="5756919"/>
            <a:ext cx="2270571" cy="675865"/>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Removing outliers: keeping House Price in  $100k-$500k range</a:t>
            </a:r>
          </a:p>
        </p:txBody>
      </p:sp>
      <p:sp>
        <p:nvSpPr>
          <p:cNvPr id="3" name="Rectangle 2">
            <a:extLst>
              <a:ext uri="{FF2B5EF4-FFF2-40B4-BE49-F238E27FC236}">
                <a16:creationId xmlns:a16="http://schemas.microsoft.com/office/drawing/2014/main" id="{CF47BC82-04F0-B825-4DED-A5F74C51AFE8}"/>
              </a:ext>
            </a:extLst>
          </p:cNvPr>
          <p:cNvSpPr/>
          <p:nvPr/>
        </p:nvSpPr>
        <p:spPr>
          <a:xfrm>
            <a:off x="6218065" y="1425528"/>
            <a:ext cx="2537169" cy="675865"/>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i="1" dirty="0">
                <a:solidFill>
                  <a:sysClr val="windowText" lastClr="000000"/>
                </a:solidFill>
              </a:rPr>
              <a:t>We will look at models both including and excluding outliers</a:t>
            </a:r>
          </a:p>
        </p:txBody>
      </p:sp>
    </p:spTree>
    <p:extLst>
      <p:ext uri="{BB962C8B-B14F-4D97-AF65-F5344CB8AC3E}">
        <p14:creationId xmlns:p14="http://schemas.microsoft.com/office/powerpoint/2010/main" val="2131144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6A6DCD8-0824-96C5-5DCC-729CE7A79D3A}"/>
              </a:ext>
            </a:extLst>
          </p:cNvPr>
          <p:cNvPicPr>
            <a:picLocks noChangeAspect="1"/>
          </p:cNvPicPr>
          <p:nvPr/>
        </p:nvPicPr>
        <p:blipFill>
          <a:blip r:embed="rId3"/>
          <a:stretch>
            <a:fillRect/>
          </a:stretch>
        </p:blipFill>
        <p:spPr>
          <a:xfrm>
            <a:off x="2195235" y="1563642"/>
            <a:ext cx="6870023" cy="4344779"/>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Housing Properties Clustered Around Austin Based on Their Price Bracket</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5</a:t>
            </a:fld>
            <a:endParaRPr lang="en-CA"/>
          </a:p>
        </p:txBody>
      </p:sp>
      <p:sp>
        <p:nvSpPr>
          <p:cNvPr id="9" name="TextBox 8">
            <a:extLst>
              <a:ext uri="{FF2B5EF4-FFF2-40B4-BE49-F238E27FC236}">
                <a16:creationId xmlns:a16="http://schemas.microsoft.com/office/drawing/2014/main" id="{CEBB9357-D8DE-9805-DF86-843C868DD79C}"/>
              </a:ext>
            </a:extLst>
          </p:cNvPr>
          <p:cNvSpPr txBox="1"/>
          <p:nvPr/>
        </p:nvSpPr>
        <p:spPr>
          <a:xfrm>
            <a:off x="4999056" y="3551365"/>
            <a:ext cx="902811" cy="369332"/>
          </a:xfrm>
          <a:prstGeom prst="rect">
            <a:avLst/>
          </a:prstGeom>
          <a:noFill/>
        </p:spPr>
        <p:txBody>
          <a:bodyPr wrap="none" rtlCol="0">
            <a:spAutoFit/>
          </a:bodyPr>
          <a:lstStyle/>
          <a:p>
            <a:r>
              <a:rPr lang="en-CA" b="1" dirty="0"/>
              <a:t>Austin</a:t>
            </a:r>
          </a:p>
        </p:txBody>
      </p:sp>
      <p:sp>
        <p:nvSpPr>
          <p:cNvPr id="11" name="TextBox 10">
            <a:extLst>
              <a:ext uri="{FF2B5EF4-FFF2-40B4-BE49-F238E27FC236}">
                <a16:creationId xmlns:a16="http://schemas.microsoft.com/office/drawing/2014/main" id="{B72064BE-A0F6-98FE-B056-7F679B211E22}"/>
              </a:ext>
            </a:extLst>
          </p:cNvPr>
          <p:cNvSpPr txBox="1"/>
          <p:nvPr/>
        </p:nvSpPr>
        <p:spPr>
          <a:xfrm>
            <a:off x="605619" y="1858942"/>
            <a:ext cx="939681" cy="400110"/>
          </a:xfrm>
          <a:prstGeom prst="rect">
            <a:avLst/>
          </a:prstGeom>
          <a:noFill/>
        </p:spPr>
        <p:txBody>
          <a:bodyPr wrap="none" rtlCol="0">
            <a:spAutoFit/>
          </a:bodyPr>
          <a:lstStyle/>
          <a:p>
            <a:pPr algn="ctr"/>
            <a:r>
              <a:rPr lang="en-CA" sz="2000" b="1" dirty="0">
                <a:solidFill>
                  <a:schemeClr val="accent2"/>
                </a:solidFill>
              </a:rPr>
              <a:t>12 MB</a:t>
            </a:r>
          </a:p>
        </p:txBody>
      </p:sp>
      <p:sp>
        <p:nvSpPr>
          <p:cNvPr id="12" name="TextBox 11">
            <a:extLst>
              <a:ext uri="{FF2B5EF4-FFF2-40B4-BE49-F238E27FC236}">
                <a16:creationId xmlns:a16="http://schemas.microsoft.com/office/drawing/2014/main" id="{026BCE04-E6AF-0A15-3060-021505B57271}"/>
              </a:ext>
            </a:extLst>
          </p:cNvPr>
          <p:cNvSpPr txBox="1"/>
          <p:nvPr/>
        </p:nvSpPr>
        <p:spPr>
          <a:xfrm>
            <a:off x="-46000" y="2845202"/>
            <a:ext cx="2242922" cy="615553"/>
          </a:xfrm>
          <a:prstGeom prst="rect">
            <a:avLst/>
          </a:prstGeom>
          <a:noFill/>
        </p:spPr>
        <p:txBody>
          <a:bodyPr wrap="none" rtlCol="0">
            <a:spAutoFit/>
          </a:bodyPr>
          <a:lstStyle/>
          <a:p>
            <a:pPr algn="ctr"/>
            <a:r>
              <a:rPr lang="en-CA" sz="2000" b="1" dirty="0">
                <a:solidFill>
                  <a:sysClr val="windowText" lastClr="000000"/>
                </a:solidFill>
              </a:rPr>
              <a:t>54 Features</a:t>
            </a:r>
          </a:p>
          <a:p>
            <a:pPr algn="ctr"/>
            <a:r>
              <a:rPr lang="en-CA" sz="1400" i="1" dirty="0">
                <a:solidFill>
                  <a:sysClr val="windowText" lastClr="000000"/>
                </a:solidFill>
              </a:rPr>
              <a:t>after cleaning/engineering</a:t>
            </a:r>
          </a:p>
        </p:txBody>
      </p:sp>
      <p:sp>
        <p:nvSpPr>
          <p:cNvPr id="14" name="TextBox 13">
            <a:extLst>
              <a:ext uri="{FF2B5EF4-FFF2-40B4-BE49-F238E27FC236}">
                <a16:creationId xmlns:a16="http://schemas.microsoft.com/office/drawing/2014/main" id="{64D7B6B2-F588-9984-7998-F1DC6B1EA271}"/>
              </a:ext>
            </a:extLst>
          </p:cNvPr>
          <p:cNvSpPr txBox="1"/>
          <p:nvPr/>
        </p:nvSpPr>
        <p:spPr>
          <a:xfrm>
            <a:off x="118802" y="3831462"/>
            <a:ext cx="1913314" cy="400110"/>
          </a:xfrm>
          <a:prstGeom prst="rect">
            <a:avLst/>
          </a:prstGeom>
          <a:noFill/>
        </p:spPr>
        <p:txBody>
          <a:bodyPr wrap="square" rtlCol="0">
            <a:spAutoFit/>
          </a:bodyPr>
          <a:lstStyle/>
          <a:p>
            <a:pPr algn="ctr"/>
            <a:r>
              <a:rPr lang="en-CA" sz="2000" b="1" dirty="0">
                <a:solidFill>
                  <a:schemeClr val="accent2"/>
                </a:solidFill>
              </a:rPr>
              <a:t>~15,000 Rows</a:t>
            </a:r>
          </a:p>
        </p:txBody>
      </p:sp>
      <p:sp>
        <p:nvSpPr>
          <p:cNvPr id="16" name="TextBox 15">
            <a:extLst>
              <a:ext uri="{FF2B5EF4-FFF2-40B4-BE49-F238E27FC236}">
                <a16:creationId xmlns:a16="http://schemas.microsoft.com/office/drawing/2014/main" id="{F36149E9-C89B-736B-3FED-66A4B68B476F}"/>
              </a:ext>
            </a:extLst>
          </p:cNvPr>
          <p:cNvSpPr txBox="1"/>
          <p:nvPr/>
        </p:nvSpPr>
        <p:spPr>
          <a:xfrm>
            <a:off x="68276" y="4817723"/>
            <a:ext cx="2014366" cy="707886"/>
          </a:xfrm>
          <a:prstGeom prst="rect">
            <a:avLst/>
          </a:prstGeom>
          <a:noFill/>
        </p:spPr>
        <p:txBody>
          <a:bodyPr wrap="square" rtlCol="0">
            <a:spAutoFit/>
          </a:bodyPr>
          <a:lstStyle/>
          <a:p>
            <a:pPr algn="ctr"/>
            <a:r>
              <a:rPr lang="en-CA" sz="2000" b="1" dirty="0">
                <a:solidFill>
                  <a:sysClr val="windowText" lastClr="000000"/>
                </a:solidFill>
              </a:rPr>
              <a:t>Based on </a:t>
            </a:r>
            <a:r>
              <a:rPr lang="en-CA" sz="2000" b="1" dirty="0">
                <a:solidFill>
                  <a:schemeClr val="bg1"/>
                </a:solidFill>
              </a:rPr>
              <a:t>Zillow </a:t>
            </a:r>
            <a:r>
              <a:rPr lang="en-CA" sz="2000" b="1" dirty="0">
                <a:solidFill>
                  <a:sysClr val="windowText" lastClr="000000"/>
                </a:solidFill>
              </a:rPr>
              <a:t>Listings</a:t>
            </a:r>
          </a:p>
        </p:txBody>
      </p:sp>
      <p:sp>
        <p:nvSpPr>
          <p:cNvPr id="27" name="Rectangle 26">
            <a:extLst>
              <a:ext uri="{FF2B5EF4-FFF2-40B4-BE49-F238E27FC236}">
                <a16:creationId xmlns:a16="http://schemas.microsoft.com/office/drawing/2014/main" id="{5883F747-2CCD-6212-5AAE-A8090B59C45D}"/>
              </a:ext>
            </a:extLst>
          </p:cNvPr>
          <p:cNvSpPr/>
          <p:nvPr/>
        </p:nvSpPr>
        <p:spPr>
          <a:xfrm>
            <a:off x="6948765" y="2132609"/>
            <a:ext cx="2125761" cy="9798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Oval 17">
            <a:extLst>
              <a:ext uri="{FF2B5EF4-FFF2-40B4-BE49-F238E27FC236}">
                <a16:creationId xmlns:a16="http://schemas.microsoft.com/office/drawing/2014/main" id="{BAA65BB6-8C21-A6FF-FF49-FC8185F80E07}"/>
              </a:ext>
            </a:extLst>
          </p:cNvPr>
          <p:cNvSpPr/>
          <p:nvPr/>
        </p:nvSpPr>
        <p:spPr>
          <a:xfrm>
            <a:off x="7008725" y="2215662"/>
            <a:ext cx="226088" cy="216040"/>
          </a:xfrm>
          <a:prstGeom prst="ellipse">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Oval 18">
            <a:extLst>
              <a:ext uri="{FF2B5EF4-FFF2-40B4-BE49-F238E27FC236}">
                <a16:creationId xmlns:a16="http://schemas.microsoft.com/office/drawing/2014/main" id="{095C407F-9693-FE88-4CB5-AD0D62C3FA3F}"/>
              </a:ext>
            </a:extLst>
          </p:cNvPr>
          <p:cNvSpPr/>
          <p:nvPr/>
        </p:nvSpPr>
        <p:spPr>
          <a:xfrm>
            <a:off x="7069033" y="2273290"/>
            <a:ext cx="105473" cy="100785"/>
          </a:xfrm>
          <a:prstGeom prst="ellipse">
            <a:avLst/>
          </a:prstGeom>
          <a:solidFill>
            <a:schemeClr val="accent6">
              <a:lumMod val="75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50215D25-A681-2A76-1198-BE71A582A4DD}"/>
              </a:ext>
            </a:extLst>
          </p:cNvPr>
          <p:cNvSpPr txBox="1"/>
          <p:nvPr/>
        </p:nvSpPr>
        <p:spPr>
          <a:xfrm>
            <a:off x="7214721" y="2132609"/>
            <a:ext cx="1859805" cy="369332"/>
          </a:xfrm>
          <a:prstGeom prst="rect">
            <a:avLst/>
          </a:prstGeom>
          <a:noFill/>
        </p:spPr>
        <p:txBody>
          <a:bodyPr wrap="none" rtlCol="0">
            <a:spAutoFit/>
          </a:bodyPr>
          <a:lstStyle/>
          <a:p>
            <a:r>
              <a:rPr lang="en-CA" dirty="0"/>
              <a:t>&lt;$309k </a:t>
            </a:r>
            <a:r>
              <a:rPr lang="en-CA" sz="1200" i="1" dirty="0"/>
              <a:t>(1</a:t>
            </a:r>
            <a:r>
              <a:rPr lang="en-CA" sz="1200" i="1" baseline="30000" dirty="0"/>
              <a:t>st</a:t>
            </a:r>
            <a:r>
              <a:rPr lang="en-CA" sz="1200" i="1" dirty="0"/>
              <a:t> Quartile)</a:t>
            </a:r>
          </a:p>
        </p:txBody>
      </p:sp>
      <p:sp>
        <p:nvSpPr>
          <p:cNvPr id="21" name="Oval 20">
            <a:extLst>
              <a:ext uri="{FF2B5EF4-FFF2-40B4-BE49-F238E27FC236}">
                <a16:creationId xmlns:a16="http://schemas.microsoft.com/office/drawing/2014/main" id="{48282C2C-6DAC-1946-C390-A84277A78963}"/>
              </a:ext>
            </a:extLst>
          </p:cNvPr>
          <p:cNvSpPr/>
          <p:nvPr/>
        </p:nvSpPr>
        <p:spPr>
          <a:xfrm>
            <a:off x="7018791" y="2522972"/>
            <a:ext cx="226088" cy="216040"/>
          </a:xfrm>
          <a:prstGeom prst="ellipse">
            <a:avLst/>
          </a:prstGeom>
          <a:noFill/>
          <a:ln w="19050">
            <a:solidFill>
              <a:srgbClr val="284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Oval 21">
            <a:extLst>
              <a:ext uri="{FF2B5EF4-FFF2-40B4-BE49-F238E27FC236}">
                <a16:creationId xmlns:a16="http://schemas.microsoft.com/office/drawing/2014/main" id="{64A56613-EF37-B08A-EA3A-5E092BB57587}"/>
              </a:ext>
            </a:extLst>
          </p:cNvPr>
          <p:cNvSpPr/>
          <p:nvPr/>
        </p:nvSpPr>
        <p:spPr>
          <a:xfrm>
            <a:off x="7079099" y="2580600"/>
            <a:ext cx="105473" cy="100785"/>
          </a:xfrm>
          <a:prstGeom prst="ellipse">
            <a:avLst/>
          </a:prstGeom>
          <a:solidFill>
            <a:srgbClr val="2845C2"/>
          </a:solidFill>
          <a:ln w="19050">
            <a:solidFill>
              <a:srgbClr val="284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TextBox 22">
            <a:extLst>
              <a:ext uri="{FF2B5EF4-FFF2-40B4-BE49-F238E27FC236}">
                <a16:creationId xmlns:a16="http://schemas.microsoft.com/office/drawing/2014/main" id="{645291AF-9B4F-875C-5384-737E7AB465C8}"/>
              </a:ext>
            </a:extLst>
          </p:cNvPr>
          <p:cNvSpPr txBox="1"/>
          <p:nvPr/>
        </p:nvSpPr>
        <p:spPr>
          <a:xfrm>
            <a:off x="7224767" y="2446326"/>
            <a:ext cx="1616148" cy="369332"/>
          </a:xfrm>
          <a:prstGeom prst="rect">
            <a:avLst/>
          </a:prstGeom>
          <a:noFill/>
        </p:spPr>
        <p:txBody>
          <a:bodyPr wrap="none" rtlCol="0">
            <a:spAutoFit/>
          </a:bodyPr>
          <a:lstStyle/>
          <a:p>
            <a:r>
              <a:rPr lang="en-CA" dirty="0"/>
              <a:t>&lt;$405k </a:t>
            </a:r>
            <a:r>
              <a:rPr lang="en-CA" sz="1200" i="1" dirty="0"/>
              <a:t>(Median)</a:t>
            </a:r>
            <a:endParaRPr lang="en-CA" sz="1800" i="1" dirty="0"/>
          </a:p>
        </p:txBody>
      </p:sp>
      <p:sp>
        <p:nvSpPr>
          <p:cNvPr id="24" name="Oval 23">
            <a:extLst>
              <a:ext uri="{FF2B5EF4-FFF2-40B4-BE49-F238E27FC236}">
                <a16:creationId xmlns:a16="http://schemas.microsoft.com/office/drawing/2014/main" id="{AF6C97FC-9EBA-D317-EB1A-1849823DD5D4}"/>
              </a:ext>
            </a:extLst>
          </p:cNvPr>
          <p:cNvSpPr/>
          <p:nvPr/>
        </p:nvSpPr>
        <p:spPr>
          <a:xfrm>
            <a:off x="7018791" y="2834425"/>
            <a:ext cx="226088" cy="21604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Oval 24">
            <a:extLst>
              <a:ext uri="{FF2B5EF4-FFF2-40B4-BE49-F238E27FC236}">
                <a16:creationId xmlns:a16="http://schemas.microsoft.com/office/drawing/2014/main" id="{A0B9B136-F5BF-3467-D08D-B84FD5F0B087}"/>
              </a:ext>
            </a:extLst>
          </p:cNvPr>
          <p:cNvSpPr/>
          <p:nvPr/>
        </p:nvSpPr>
        <p:spPr>
          <a:xfrm>
            <a:off x="7079099" y="2892053"/>
            <a:ext cx="105473" cy="100785"/>
          </a:xfrm>
          <a:prstGeom prst="ellipse">
            <a:avLst/>
          </a:prstGeom>
          <a:solidFill>
            <a:srgbClr val="FF000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TextBox 25">
            <a:extLst>
              <a:ext uri="{FF2B5EF4-FFF2-40B4-BE49-F238E27FC236}">
                <a16:creationId xmlns:a16="http://schemas.microsoft.com/office/drawing/2014/main" id="{D4DABEB0-EF0A-A553-4C0C-0265487B69A8}"/>
              </a:ext>
            </a:extLst>
          </p:cNvPr>
          <p:cNvSpPr txBox="1"/>
          <p:nvPr/>
        </p:nvSpPr>
        <p:spPr>
          <a:xfrm>
            <a:off x="7231635" y="2749360"/>
            <a:ext cx="947695" cy="369332"/>
          </a:xfrm>
          <a:prstGeom prst="rect">
            <a:avLst/>
          </a:prstGeom>
          <a:noFill/>
        </p:spPr>
        <p:txBody>
          <a:bodyPr wrap="none" rtlCol="0">
            <a:spAutoFit/>
          </a:bodyPr>
          <a:lstStyle/>
          <a:p>
            <a:r>
              <a:rPr lang="en-CA" dirty="0"/>
              <a:t>&gt;$405k</a:t>
            </a:r>
          </a:p>
        </p:txBody>
      </p:sp>
      <p:pic>
        <p:nvPicPr>
          <p:cNvPr id="3" name="Picture 2">
            <a:extLst>
              <a:ext uri="{FF2B5EF4-FFF2-40B4-BE49-F238E27FC236}">
                <a16:creationId xmlns:a16="http://schemas.microsoft.com/office/drawing/2014/main" id="{D2818F21-1A0A-17E6-2AAB-5476A8FA897C}"/>
              </a:ext>
            </a:extLst>
          </p:cNvPr>
          <p:cNvPicPr>
            <a:picLocks noChangeAspect="1"/>
          </p:cNvPicPr>
          <p:nvPr/>
        </p:nvPicPr>
        <p:blipFill>
          <a:blip r:embed="rId5"/>
          <a:stretch>
            <a:fillRect/>
          </a:stretch>
        </p:blipFill>
        <p:spPr>
          <a:xfrm>
            <a:off x="59008" y="5212595"/>
            <a:ext cx="902241" cy="199209"/>
          </a:xfrm>
          <a:prstGeom prst="rect">
            <a:avLst/>
          </a:prstGeom>
        </p:spPr>
      </p:pic>
    </p:spTree>
    <p:extLst>
      <p:ext uri="{BB962C8B-B14F-4D97-AF65-F5344CB8AC3E}">
        <p14:creationId xmlns:p14="http://schemas.microsoft.com/office/powerpoint/2010/main" val="1579816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D4F340AA-D046-2F30-B7E0-0D0E604B38AE}"/>
              </a:ext>
            </a:extLst>
          </p:cNvPr>
          <p:cNvPicPr>
            <a:picLocks noChangeAspect="1"/>
          </p:cNvPicPr>
          <p:nvPr/>
        </p:nvPicPr>
        <p:blipFill>
          <a:blip r:embed="rId3"/>
          <a:stretch>
            <a:fillRect/>
          </a:stretch>
        </p:blipFill>
        <p:spPr>
          <a:xfrm>
            <a:off x="90087" y="1377934"/>
            <a:ext cx="8963827" cy="5068472"/>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A Few High-Level Conclusions Based on Provided Features</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6</a:t>
            </a:fld>
            <a:endParaRPr lang="en-CA"/>
          </a:p>
        </p:txBody>
      </p:sp>
      <p:sp>
        <p:nvSpPr>
          <p:cNvPr id="30" name="TextBox 29">
            <a:extLst>
              <a:ext uri="{FF2B5EF4-FFF2-40B4-BE49-F238E27FC236}">
                <a16:creationId xmlns:a16="http://schemas.microsoft.com/office/drawing/2014/main" id="{5A6BBEE7-96B9-EEB1-40EF-4308A78AE0F1}"/>
              </a:ext>
            </a:extLst>
          </p:cNvPr>
          <p:cNvSpPr txBox="1"/>
          <p:nvPr/>
        </p:nvSpPr>
        <p:spPr>
          <a:xfrm>
            <a:off x="1350261" y="2357705"/>
            <a:ext cx="2816494" cy="954107"/>
          </a:xfrm>
          <a:prstGeom prst="rect">
            <a:avLst/>
          </a:prstGeom>
          <a:noFill/>
        </p:spPr>
        <p:txBody>
          <a:bodyPr wrap="square" rtlCol="0">
            <a:spAutoFit/>
          </a:bodyPr>
          <a:lstStyle/>
          <a:p>
            <a:pPr algn="ctr"/>
            <a:r>
              <a:rPr lang="en-CA" sz="1400" b="1" dirty="0">
                <a:solidFill>
                  <a:schemeClr val="accent2"/>
                </a:solidFill>
              </a:rPr>
              <a:t>Single Family homes - by far most popular home type (dummy variable in our analysis)</a:t>
            </a:r>
          </a:p>
        </p:txBody>
      </p:sp>
      <p:sp>
        <p:nvSpPr>
          <p:cNvPr id="31" name="TextBox 30">
            <a:extLst>
              <a:ext uri="{FF2B5EF4-FFF2-40B4-BE49-F238E27FC236}">
                <a16:creationId xmlns:a16="http://schemas.microsoft.com/office/drawing/2014/main" id="{059CDB01-013E-27CA-047F-547254BECDB9}"/>
              </a:ext>
            </a:extLst>
          </p:cNvPr>
          <p:cNvSpPr txBox="1"/>
          <p:nvPr/>
        </p:nvSpPr>
        <p:spPr>
          <a:xfrm>
            <a:off x="1652154" y="4796105"/>
            <a:ext cx="2677391" cy="523220"/>
          </a:xfrm>
          <a:prstGeom prst="rect">
            <a:avLst/>
          </a:prstGeom>
          <a:noFill/>
        </p:spPr>
        <p:txBody>
          <a:bodyPr wrap="square" rtlCol="0">
            <a:spAutoFit/>
          </a:bodyPr>
          <a:lstStyle/>
          <a:p>
            <a:pPr algn="ctr"/>
            <a:r>
              <a:rPr lang="en-CA" sz="1400" b="1" dirty="0">
                <a:solidFill>
                  <a:schemeClr val="accent2"/>
                </a:solidFill>
              </a:rPr>
              <a:t>However, the effect of outliers is evident</a:t>
            </a:r>
          </a:p>
        </p:txBody>
      </p:sp>
      <p:sp>
        <p:nvSpPr>
          <p:cNvPr id="34" name="TextBox 33">
            <a:extLst>
              <a:ext uri="{FF2B5EF4-FFF2-40B4-BE49-F238E27FC236}">
                <a16:creationId xmlns:a16="http://schemas.microsoft.com/office/drawing/2014/main" id="{83953933-705B-71CA-FD01-941E7B69666B}"/>
              </a:ext>
            </a:extLst>
          </p:cNvPr>
          <p:cNvSpPr txBox="1"/>
          <p:nvPr/>
        </p:nvSpPr>
        <p:spPr>
          <a:xfrm>
            <a:off x="5742709" y="4645437"/>
            <a:ext cx="2677391" cy="954107"/>
          </a:xfrm>
          <a:prstGeom prst="rect">
            <a:avLst/>
          </a:prstGeom>
          <a:noFill/>
        </p:spPr>
        <p:txBody>
          <a:bodyPr wrap="square" rtlCol="0">
            <a:spAutoFit/>
          </a:bodyPr>
          <a:lstStyle/>
          <a:p>
            <a:pPr algn="ctr"/>
            <a:r>
              <a:rPr lang="en-CA" sz="1400" b="1" dirty="0">
                <a:solidFill>
                  <a:schemeClr val="accent2"/>
                </a:solidFill>
              </a:rPr>
              <a:t>Unsurprisingly, price is not directly correlated to # of photos, although there is a relationship</a:t>
            </a:r>
          </a:p>
        </p:txBody>
      </p:sp>
      <p:sp>
        <p:nvSpPr>
          <p:cNvPr id="35" name="TextBox 34">
            <a:extLst>
              <a:ext uri="{FF2B5EF4-FFF2-40B4-BE49-F238E27FC236}">
                <a16:creationId xmlns:a16="http://schemas.microsoft.com/office/drawing/2014/main" id="{84E6725F-AA56-C53B-5C65-504A1E07E63E}"/>
              </a:ext>
            </a:extLst>
          </p:cNvPr>
          <p:cNvSpPr txBox="1"/>
          <p:nvPr/>
        </p:nvSpPr>
        <p:spPr>
          <a:xfrm>
            <a:off x="5742708" y="2142262"/>
            <a:ext cx="2677391" cy="523220"/>
          </a:xfrm>
          <a:prstGeom prst="rect">
            <a:avLst/>
          </a:prstGeom>
          <a:noFill/>
        </p:spPr>
        <p:txBody>
          <a:bodyPr wrap="square" rtlCol="0">
            <a:spAutoFit/>
          </a:bodyPr>
          <a:lstStyle/>
          <a:p>
            <a:pPr algn="ctr"/>
            <a:r>
              <a:rPr lang="en-CA" sz="1400" b="1" dirty="0">
                <a:solidFill>
                  <a:schemeClr val="accent2"/>
                </a:solidFill>
              </a:rPr>
              <a:t>1-8 price changes is what is seen on the market</a:t>
            </a:r>
          </a:p>
        </p:txBody>
      </p:sp>
    </p:spTree>
    <p:extLst>
      <p:ext uri="{BB962C8B-B14F-4D97-AF65-F5344CB8AC3E}">
        <p14:creationId xmlns:p14="http://schemas.microsoft.com/office/powerpoint/2010/main" val="3245792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26A4751B-3957-739A-9308-2B48CC7C3460}"/>
              </a:ext>
            </a:extLst>
          </p:cNvPr>
          <p:cNvPicPr>
            <a:picLocks noChangeAspect="1"/>
          </p:cNvPicPr>
          <p:nvPr/>
        </p:nvPicPr>
        <p:blipFill>
          <a:blip r:embed="rId3"/>
          <a:stretch>
            <a:fillRect/>
          </a:stretch>
        </p:blipFill>
        <p:spPr>
          <a:xfrm>
            <a:off x="2983777" y="5158684"/>
            <a:ext cx="3163023" cy="1699588"/>
          </a:xfrm>
          <a:prstGeom prst="rect">
            <a:avLst/>
          </a:prstGeom>
        </p:spPr>
      </p:pic>
      <p:pic>
        <p:nvPicPr>
          <p:cNvPr id="49" name="Picture 48">
            <a:extLst>
              <a:ext uri="{FF2B5EF4-FFF2-40B4-BE49-F238E27FC236}">
                <a16:creationId xmlns:a16="http://schemas.microsoft.com/office/drawing/2014/main" id="{BE0FB2C2-4A10-1F85-C55A-5D837FA45B39}"/>
              </a:ext>
            </a:extLst>
          </p:cNvPr>
          <p:cNvPicPr>
            <a:picLocks noChangeAspect="1"/>
          </p:cNvPicPr>
          <p:nvPr/>
        </p:nvPicPr>
        <p:blipFill>
          <a:blip r:embed="rId4"/>
          <a:stretch>
            <a:fillRect/>
          </a:stretch>
        </p:blipFill>
        <p:spPr>
          <a:xfrm>
            <a:off x="2914278" y="3240226"/>
            <a:ext cx="3204916" cy="1734081"/>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5">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5">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20172"/>
            <a:ext cx="8394700" cy="754062"/>
          </a:xfrm>
        </p:spPr>
        <p:txBody>
          <a:bodyPr>
            <a:noAutofit/>
          </a:bodyPr>
          <a:lstStyle/>
          <a:p>
            <a:r>
              <a:rPr lang="en-CA" sz="3200" dirty="0">
                <a:solidFill>
                  <a:schemeClr val="bg1"/>
                </a:solidFill>
              </a:rPr>
              <a:t>Decision Tree and KNN Regressor Are Superior, but Not Ideal, Models for Our Data</a:t>
            </a:r>
          </a:p>
        </p:txBody>
      </p:sp>
      <p:sp>
        <p:nvSpPr>
          <p:cNvPr id="14" name="TextBox 13">
            <a:extLst>
              <a:ext uri="{FF2B5EF4-FFF2-40B4-BE49-F238E27FC236}">
                <a16:creationId xmlns:a16="http://schemas.microsoft.com/office/drawing/2014/main" id="{B16C2823-F136-E70C-AD7E-25A0EC3D16D1}"/>
              </a:ext>
            </a:extLst>
          </p:cNvPr>
          <p:cNvSpPr txBox="1"/>
          <p:nvPr/>
        </p:nvSpPr>
        <p:spPr>
          <a:xfrm>
            <a:off x="422619" y="1624494"/>
            <a:ext cx="1709809" cy="1015663"/>
          </a:xfrm>
          <a:prstGeom prst="rect">
            <a:avLst/>
          </a:prstGeom>
          <a:noFill/>
        </p:spPr>
        <p:txBody>
          <a:bodyPr wrap="square" rtlCol="0">
            <a:spAutoFit/>
          </a:bodyPr>
          <a:lstStyle/>
          <a:p>
            <a:pPr algn="ctr"/>
            <a:r>
              <a:rPr lang="en-CA" sz="2000" b="1" dirty="0">
                <a:solidFill>
                  <a:schemeClr val="accent2"/>
                </a:solidFill>
              </a:rPr>
              <a:t>10 Independent Features</a:t>
            </a:r>
          </a:p>
        </p:txBody>
      </p:sp>
      <p:sp>
        <p:nvSpPr>
          <p:cNvPr id="19" name="TextBox 18">
            <a:extLst>
              <a:ext uri="{FF2B5EF4-FFF2-40B4-BE49-F238E27FC236}">
                <a16:creationId xmlns:a16="http://schemas.microsoft.com/office/drawing/2014/main" id="{6DC8779F-9DD4-3FD7-E720-A692EDA0A14A}"/>
              </a:ext>
            </a:extLst>
          </p:cNvPr>
          <p:cNvSpPr txBox="1"/>
          <p:nvPr/>
        </p:nvSpPr>
        <p:spPr>
          <a:xfrm>
            <a:off x="6746053" y="1955549"/>
            <a:ext cx="1791447" cy="523220"/>
          </a:xfrm>
          <a:prstGeom prst="rect">
            <a:avLst/>
          </a:prstGeom>
          <a:noFill/>
          <a:ln w="28575">
            <a:solidFill>
              <a:schemeClr val="accent2"/>
            </a:solidFill>
          </a:ln>
        </p:spPr>
        <p:txBody>
          <a:bodyPr wrap="square" rtlCol="0">
            <a:spAutoFit/>
          </a:bodyPr>
          <a:lstStyle/>
          <a:p>
            <a:pPr algn="ctr"/>
            <a:r>
              <a:rPr lang="en-CA" sz="1400" b="1" i="1" u="sng" dirty="0">
                <a:solidFill>
                  <a:schemeClr val="accent2"/>
                </a:solidFill>
              </a:rPr>
              <a:t>Incl. Outliers: -43%</a:t>
            </a:r>
          </a:p>
          <a:p>
            <a:pPr algn="ctr"/>
            <a:r>
              <a:rPr lang="en-CA" sz="1400" b="1" i="1" u="sng" dirty="0">
                <a:solidFill>
                  <a:schemeClr val="accent2"/>
                </a:solidFill>
              </a:rPr>
              <a:t>Excl. Outliers: 15% </a:t>
            </a:r>
          </a:p>
        </p:txBody>
      </p:sp>
      <p:sp>
        <p:nvSpPr>
          <p:cNvPr id="20" name="TextBox 19">
            <a:extLst>
              <a:ext uri="{FF2B5EF4-FFF2-40B4-BE49-F238E27FC236}">
                <a16:creationId xmlns:a16="http://schemas.microsoft.com/office/drawing/2014/main" id="{8AADF9C2-EE1F-2A00-53DA-2FDEE75B17EA}"/>
              </a:ext>
            </a:extLst>
          </p:cNvPr>
          <p:cNvSpPr txBox="1"/>
          <p:nvPr/>
        </p:nvSpPr>
        <p:spPr>
          <a:xfrm>
            <a:off x="6746053" y="3870183"/>
            <a:ext cx="1791447" cy="523220"/>
          </a:xfrm>
          <a:prstGeom prst="rect">
            <a:avLst/>
          </a:prstGeom>
          <a:noFill/>
          <a:ln w="28575">
            <a:solidFill>
              <a:schemeClr val="tx1"/>
            </a:solidFill>
          </a:ln>
        </p:spPr>
        <p:txBody>
          <a:bodyPr wrap="square" rtlCol="0">
            <a:spAutoFit/>
          </a:bodyPr>
          <a:lstStyle/>
          <a:p>
            <a:pPr algn="ctr"/>
            <a:r>
              <a:rPr lang="en-CA" sz="1400" b="1" i="1" u="sng" dirty="0"/>
              <a:t>Incl. Outliers: 25%</a:t>
            </a:r>
          </a:p>
          <a:p>
            <a:pPr algn="ctr"/>
            <a:r>
              <a:rPr lang="en-CA" sz="1400" b="1" i="1" u="sng" dirty="0"/>
              <a:t>Excl. Outliers: 45% </a:t>
            </a:r>
          </a:p>
        </p:txBody>
      </p:sp>
      <p:sp>
        <p:nvSpPr>
          <p:cNvPr id="23" name="TextBox 22">
            <a:extLst>
              <a:ext uri="{FF2B5EF4-FFF2-40B4-BE49-F238E27FC236}">
                <a16:creationId xmlns:a16="http://schemas.microsoft.com/office/drawing/2014/main" id="{A51A45A8-005D-F6AE-1D8E-1ADA0A409015}"/>
              </a:ext>
            </a:extLst>
          </p:cNvPr>
          <p:cNvSpPr txBox="1"/>
          <p:nvPr/>
        </p:nvSpPr>
        <p:spPr>
          <a:xfrm>
            <a:off x="313367" y="3481865"/>
            <a:ext cx="2006126" cy="1015663"/>
          </a:xfrm>
          <a:prstGeom prst="rect">
            <a:avLst/>
          </a:prstGeom>
          <a:noFill/>
        </p:spPr>
        <p:txBody>
          <a:bodyPr wrap="square" rtlCol="0">
            <a:spAutoFit/>
          </a:bodyPr>
          <a:lstStyle/>
          <a:p>
            <a:pPr algn="ctr"/>
            <a:r>
              <a:rPr lang="en-CA" sz="2000" b="1" dirty="0">
                <a:solidFill>
                  <a:sysClr val="windowText" lastClr="000000"/>
                </a:solidFill>
              </a:rPr>
              <a:t>54 Independent Features</a:t>
            </a:r>
          </a:p>
        </p:txBody>
      </p:sp>
      <p:sp>
        <p:nvSpPr>
          <p:cNvPr id="25" name="TextBox 24">
            <a:extLst>
              <a:ext uri="{FF2B5EF4-FFF2-40B4-BE49-F238E27FC236}">
                <a16:creationId xmlns:a16="http://schemas.microsoft.com/office/drawing/2014/main" id="{F1F49560-D893-D746-2E49-914B41CE6C29}"/>
              </a:ext>
            </a:extLst>
          </p:cNvPr>
          <p:cNvSpPr txBox="1"/>
          <p:nvPr/>
        </p:nvSpPr>
        <p:spPr>
          <a:xfrm>
            <a:off x="6746053" y="5759483"/>
            <a:ext cx="1791447" cy="523220"/>
          </a:xfrm>
          <a:prstGeom prst="rect">
            <a:avLst/>
          </a:prstGeom>
          <a:noFill/>
          <a:ln w="28575">
            <a:solidFill>
              <a:schemeClr val="accent2"/>
            </a:solidFill>
          </a:ln>
        </p:spPr>
        <p:txBody>
          <a:bodyPr wrap="square" rtlCol="0">
            <a:spAutoFit/>
          </a:bodyPr>
          <a:lstStyle/>
          <a:p>
            <a:pPr algn="ctr"/>
            <a:r>
              <a:rPr lang="en-CA" sz="1400" b="1" i="1" u="sng" dirty="0">
                <a:solidFill>
                  <a:schemeClr val="accent2"/>
                </a:solidFill>
              </a:rPr>
              <a:t>Incl. Outliers: 49%</a:t>
            </a:r>
          </a:p>
          <a:p>
            <a:pPr algn="ctr"/>
            <a:r>
              <a:rPr lang="en-CA" sz="1400" b="1" i="1" u="sng" dirty="0">
                <a:solidFill>
                  <a:schemeClr val="accent2"/>
                </a:solidFill>
              </a:rPr>
              <a:t>Excl. Outliers: 39% </a:t>
            </a:r>
          </a:p>
        </p:txBody>
      </p:sp>
      <p:pic>
        <p:nvPicPr>
          <p:cNvPr id="39" name="Picture 38">
            <a:extLst>
              <a:ext uri="{FF2B5EF4-FFF2-40B4-BE49-F238E27FC236}">
                <a16:creationId xmlns:a16="http://schemas.microsoft.com/office/drawing/2014/main" id="{A14E6820-053E-02AB-CE10-991A687BB0B9}"/>
              </a:ext>
            </a:extLst>
          </p:cNvPr>
          <p:cNvPicPr>
            <a:picLocks noChangeAspect="1"/>
          </p:cNvPicPr>
          <p:nvPr/>
        </p:nvPicPr>
        <p:blipFill rotWithShape="1">
          <a:blip r:embed="rId6"/>
          <a:srcRect l="56337"/>
          <a:stretch/>
        </p:blipFill>
        <p:spPr>
          <a:xfrm>
            <a:off x="8630322" y="2076794"/>
            <a:ext cx="304541" cy="266278"/>
          </a:xfrm>
          <a:prstGeom prst="rect">
            <a:avLst/>
          </a:prstGeom>
        </p:spPr>
      </p:pic>
      <p:graphicFrame>
        <p:nvGraphicFramePr>
          <p:cNvPr id="9" name="Chart 8">
            <a:extLst>
              <a:ext uri="{FF2B5EF4-FFF2-40B4-BE49-F238E27FC236}">
                <a16:creationId xmlns:a16="http://schemas.microsoft.com/office/drawing/2014/main" id="{E9D172BE-8F38-863D-D04F-A3B9453BE573}"/>
              </a:ext>
            </a:extLst>
          </p:cNvPr>
          <p:cNvGraphicFramePr>
            <a:graphicFrameLocks/>
          </p:cNvGraphicFramePr>
          <p:nvPr>
            <p:extLst>
              <p:ext uri="{D42A27DB-BD31-4B8C-83A1-F6EECF244321}">
                <p14:modId xmlns:p14="http://schemas.microsoft.com/office/powerpoint/2010/main" val="3601255301"/>
              </p:ext>
            </p:extLst>
          </p:nvPr>
        </p:nvGraphicFramePr>
        <p:xfrm>
          <a:off x="2826129" y="1478825"/>
          <a:ext cx="3367147" cy="1640188"/>
        </p:xfrm>
        <a:graphic>
          <a:graphicData uri="http://schemas.openxmlformats.org/drawingml/2006/chart">
            <c:chart xmlns:c="http://schemas.openxmlformats.org/drawingml/2006/chart" xmlns:r="http://schemas.openxmlformats.org/officeDocument/2006/relationships" r:id="rId7"/>
          </a:graphicData>
        </a:graphic>
      </p:graphicFrame>
      <p:sp>
        <p:nvSpPr>
          <p:cNvPr id="10" name="Rectangle 9">
            <a:extLst>
              <a:ext uri="{FF2B5EF4-FFF2-40B4-BE49-F238E27FC236}">
                <a16:creationId xmlns:a16="http://schemas.microsoft.com/office/drawing/2014/main" id="{DFBD6A20-041C-8BD8-7CF2-271665BA3DB2}"/>
              </a:ext>
            </a:extLst>
          </p:cNvPr>
          <p:cNvSpPr/>
          <p:nvPr/>
        </p:nvSpPr>
        <p:spPr>
          <a:xfrm>
            <a:off x="184149" y="1354663"/>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Linear Regression</a:t>
            </a:r>
          </a:p>
        </p:txBody>
      </p:sp>
      <p:sp>
        <p:nvSpPr>
          <p:cNvPr id="11" name="Rectangle 10">
            <a:extLst>
              <a:ext uri="{FF2B5EF4-FFF2-40B4-BE49-F238E27FC236}">
                <a16:creationId xmlns:a16="http://schemas.microsoft.com/office/drawing/2014/main" id="{40BB32B1-1FE2-E0DC-2C67-935333953DFB}"/>
              </a:ext>
            </a:extLst>
          </p:cNvPr>
          <p:cNvSpPr/>
          <p:nvPr/>
        </p:nvSpPr>
        <p:spPr>
          <a:xfrm>
            <a:off x="184149" y="2986751"/>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Decision Tree</a:t>
            </a:r>
          </a:p>
        </p:txBody>
      </p:sp>
      <p:sp>
        <p:nvSpPr>
          <p:cNvPr id="12" name="TextBox 11">
            <a:extLst>
              <a:ext uri="{FF2B5EF4-FFF2-40B4-BE49-F238E27FC236}">
                <a16:creationId xmlns:a16="http://schemas.microsoft.com/office/drawing/2014/main" id="{387C365E-2687-72B0-09FF-66CD2994EF03}"/>
              </a:ext>
            </a:extLst>
          </p:cNvPr>
          <p:cNvSpPr txBox="1"/>
          <p:nvPr/>
        </p:nvSpPr>
        <p:spPr>
          <a:xfrm>
            <a:off x="422619" y="5323517"/>
            <a:ext cx="1709809" cy="1015663"/>
          </a:xfrm>
          <a:prstGeom prst="rect">
            <a:avLst/>
          </a:prstGeom>
          <a:noFill/>
        </p:spPr>
        <p:txBody>
          <a:bodyPr wrap="square" rtlCol="0">
            <a:spAutoFit/>
          </a:bodyPr>
          <a:lstStyle/>
          <a:p>
            <a:pPr algn="ctr"/>
            <a:r>
              <a:rPr lang="en-CA" sz="2000" b="1" dirty="0">
                <a:solidFill>
                  <a:schemeClr val="accent2"/>
                </a:solidFill>
              </a:rPr>
              <a:t>54 Independent Features</a:t>
            </a:r>
          </a:p>
        </p:txBody>
      </p:sp>
      <p:sp>
        <p:nvSpPr>
          <p:cNvPr id="13" name="Rectangle 12">
            <a:extLst>
              <a:ext uri="{FF2B5EF4-FFF2-40B4-BE49-F238E27FC236}">
                <a16:creationId xmlns:a16="http://schemas.microsoft.com/office/drawing/2014/main" id="{B28C00FB-57DB-AEEE-2E69-D4454222D255}"/>
              </a:ext>
            </a:extLst>
          </p:cNvPr>
          <p:cNvSpPr/>
          <p:nvPr/>
        </p:nvSpPr>
        <p:spPr>
          <a:xfrm>
            <a:off x="184149" y="4969942"/>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a:t>
            </a:r>
          </a:p>
        </p:txBody>
      </p:sp>
      <p:sp>
        <p:nvSpPr>
          <p:cNvPr id="22" name="Rectangle 21">
            <a:extLst>
              <a:ext uri="{FF2B5EF4-FFF2-40B4-BE49-F238E27FC236}">
                <a16:creationId xmlns:a16="http://schemas.microsoft.com/office/drawing/2014/main" id="{C9237790-3F59-8B9D-21B6-930AC7CEC9C2}"/>
              </a:ext>
            </a:extLst>
          </p:cNvPr>
          <p:cNvSpPr/>
          <p:nvPr/>
        </p:nvSpPr>
        <p:spPr>
          <a:xfrm>
            <a:off x="3126514" y="1571858"/>
            <a:ext cx="3020286" cy="1314882"/>
          </a:xfrm>
          <a:prstGeom prst="rect">
            <a:avLst/>
          </a:prstGeom>
          <a:no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extBox 42">
            <a:extLst>
              <a:ext uri="{FF2B5EF4-FFF2-40B4-BE49-F238E27FC236}">
                <a16:creationId xmlns:a16="http://schemas.microsoft.com/office/drawing/2014/main" id="{155B2C7B-F547-C8AA-FA44-65BF1BEAFA05}"/>
              </a:ext>
            </a:extLst>
          </p:cNvPr>
          <p:cNvSpPr txBox="1"/>
          <p:nvPr/>
        </p:nvSpPr>
        <p:spPr>
          <a:xfrm>
            <a:off x="4085616" y="3791045"/>
            <a:ext cx="1795684" cy="430887"/>
          </a:xfrm>
          <a:prstGeom prst="rect">
            <a:avLst/>
          </a:prstGeom>
          <a:noFill/>
        </p:spPr>
        <p:txBody>
          <a:bodyPr wrap="none" rtlCol="0">
            <a:spAutoFit/>
          </a:bodyPr>
          <a:lstStyle/>
          <a:p>
            <a:r>
              <a:rPr lang="en-CA" sz="1100" b="1" dirty="0"/>
              <a:t>After excluding outliers:</a:t>
            </a:r>
          </a:p>
          <a:p>
            <a:r>
              <a:rPr lang="en-CA" sz="1100" b="1" dirty="0"/>
              <a:t>depth = 7</a:t>
            </a:r>
          </a:p>
        </p:txBody>
      </p:sp>
      <p:sp>
        <p:nvSpPr>
          <p:cNvPr id="44" name="TextBox 43">
            <a:extLst>
              <a:ext uri="{FF2B5EF4-FFF2-40B4-BE49-F238E27FC236}">
                <a16:creationId xmlns:a16="http://schemas.microsoft.com/office/drawing/2014/main" id="{10CB5D6D-763C-1C69-6D5B-98016ED27B2D}"/>
              </a:ext>
            </a:extLst>
          </p:cNvPr>
          <p:cNvSpPr txBox="1"/>
          <p:nvPr/>
        </p:nvSpPr>
        <p:spPr>
          <a:xfrm>
            <a:off x="4351116" y="5467716"/>
            <a:ext cx="1795684" cy="430887"/>
          </a:xfrm>
          <a:prstGeom prst="rect">
            <a:avLst/>
          </a:prstGeom>
          <a:noFill/>
        </p:spPr>
        <p:txBody>
          <a:bodyPr wrap="none" rtlCol="0">
            <a:spAutoFit/>
          </a:bodyPr>
          <a:lstStyle/>
          <a:p>
            <a:r>
              <a:rPr lang="en-CA" sz="1100" b="1" dirty="0"/>
              <a:t>After excluding outliers:</a:t>
            </a:r>
          </a:p>
          <a:p>
            <a:r>
              <a:rPr lang="en-CA" sz="1100" b="1" dirty="0" err="1"/>
              <a:t>n_neighbours</a:t>
            </a:r>
            <a:r>
              <a:rPr lang="en-CA" sz="1100" b="1" dirty="0"/>
              <a:t> = 10</a:t>
            </a:r>
          </a:p>
        </p:txBody>
      </p:sp>
      <p:cxnSp>
        <p:nvCxnSpPr>
          <p:cNvPr id="46" name="Straight Connector 45">
            <a:extLst>
              <a:ext uri="{FF2B5EF4-FFF2-40B4-BE49-F238E27FC236}">
                <a16:creationId xmlns:a16="http://schemas.microsoft.com/office/drawing/2014/main" id="{990538DB-A8EB-514F-AB9D-8DBA6BF87B99}"/>
              </a:ext>
            </a:extLst>
          </p:cNvPr>
          <p:cNvCxnSpPr/>
          <p:nvPr/>
        </p:nvCxnSpPr>
        <p:spPr>
          <a:xfrm>
            <a:off x="3702996" y="3416030"/>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6CECF2F-DEF1-851C-0543-60265D26F1B1}"/>
              </a:ext>
            </a:extLst>
          </p:cNvPr>
          <p:cNvCxnSpPr/>
          <p:nvPr/>
        </p:nvCxnSpPr>
        <p:spPr>
          <a:xfrm>
            <a:off x="4147226" y="5315479"/>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Slide Number Placeholder 3">
            <a:extLst>
              <a:ext uri="{FF2B5EF4-FFF2-40B4-BE49-F238E27FC236}">
                <a16:creationId xmlns:a16="http://schemas.microsoft.com/office/drawing/2014/main" id="{6D035760-9FD9-E3BF-27F2-A736BC00404C}"/>
              </a:ext>
            </a:extLst>
          </p:cNvPr>
          <p:cNvSpPr>
            <a:spLocks noGrp="1"/>
          </p:cNvSpPr>
          <p:nvPr>
            <p:ph type="sldNum" sz="quarter" idx="12"/>
          </p:nvPr>
        </p:nvSpPr>
        <p:spPr>
          <a:xfrm>
            <a:off x="6457950" y="6356351"/>
            <a:ext cx="2057400" cy="365125"/>
          </a:xfrm>
        </p:spPr>
        <p:txBody>
          <a:bodyPr/>
          <a:lstStyle/>
          <a:p>
            <a:fld id="{E32D28F8-53AE-4234-9393-E5F6E52213FC}" type="slidenum">
              <a:rPr lang="en-CA" smtClean="0"/>
              <a:t>7</a:t>
            </a:fld>
            <a:endParaRPr lang="en-CA" dirty="0"/>
          </a:p>
        </p:txBody>
      </p:sp>
      <p:sp>
        <p:nvSpPr>
          <p:cNvPr id="16" name="TextBox 15">
            <a:extLst>
              <a:ext uri="{FF2B5EF4-FFF2-40B4-BE49-F238E27FC236}">
                <a16:creationId xmlns:a16="http://schemas.microsoft.com/office/drawing/2014/main" id="{C64FB8A6-5DA1-7DE0-B1F9-D120579EFB2F}"/>
              </a:ext>
            </a:extLst>
          </p:cNvPr>
          <p:cNvSpPr txBox="1"/>
          <p:nvPr/>
        </p:nvSpPr>
        <p:spPr>
          <a:xfrm>
            <a:off x="8518470" y="3792650"/>
            <a:ext cx="466794" cy="646331"/>
          </a:xfrm>
          <a:prstGeom prst="rect">
            <a:avLst/>
          </a:prstGeom>
          <a:noFill/>
        </p:spPr>
        <p:txBody>
          <a:bodyPr wrap="none" rtlCol="0">
            <a:spAutoFit/>
          </a:bodyPr>
          <a:lstStyle/>
          <a:p>
            <a:r>
              <a:rPr lang="en-CA" sz="3600" b="1" i="1" dirty="0">
                <a:solidFill>
                  <a:schemeClr val="accent4"/>
                </a:solidFill>
              </a:rPr>
              <a:t>?</a:t>
            </a:r>
          </a:p>
        </p:txBody>
      </p:sp>
      <p:sp>
        <p:nvSpPr>
          <p:cNvPr id="17" name="TextBox 16">
            <a:extLst>
              <a:ext uri="{FF2B5EF4-FFF2-40B4-BE49-F238E27FC236}">
                <a16:creationId xmlns:a16="http://schemas.microsoft.com/office/drawing/2014/main" id="{AAE945DA-523F-E660-1681-30AEDB4063AB}"/>
              </a:ext>
            </a:extLst>
          </p:cNvPr>
          <p:cNvSpPr txBox="1"/>
          <p:nvPr/>
        </p:nvSpPr>
        <p:spPr>
          <a:xfrm>
            <a:off x="8518470" y="5677302"/>
            <a:ext cx="466794" cy="646331"/>
          </a:xfrm>
          <a:prstGeom prst="rect">
            <a:avLst/>
          </a:prstGeom>
          <a:noFill/>
        </p:spPr>
        <p:txBody>
          <a:bodyPr wrap="none" rtlCol="0">
            <a:spAutoFit/>
          </a:bodyPr>
          <a:lstStyle/>
          <a:p>
            <a:r>
              <a:rPr lang="en-CA" sz="3600" b="1" i="1" dirty="0">
                <a:solidFill>
                  <a:schemeClr val="accent4"/>
                </a:solidFill>
              </a:rPr>
              <a:t>?</a:t>
            </a:r>
          </a:p>
        </p:txBody>
      </p:sp>
    </p:spTree>
    <p:extLst>
      <p:ext uri="{BB962C8B-B14F-4D97-AF65-F5344CB8AC3E}">
        <p14:creationId xmlns:p14="http://schemas.microsoft.com/office/powerpoint/2010/main" val="2822148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5B70F1-B68C-DB40-56B3-B2A07E0DE8A4}"/>
              </a:ext>
            </a:extLst>
          </p:cNvPr>
          <p:cNvSpPr/>
          <p:nvPr/>
        </p:nvSpPr>
        <p:spPr>
          <a:xfrm>
            <a:off x="6761638" y="5707533"/>
            <a:ext cx="1769297" cy="307584"/>
          </a:xfrm>
          <a:prstGeom prst="rect">
            <a:avLst/>
          </a:prstGeom>
          <a:solidFill>
            <a:schemeClr val="bg1">
              <a:lumMod val="95000"/>
            </a:schemeClr>
          </a:solid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1" name="Picture 50">
            <a:extLst>
              <a:ext uri="{FF2B5EF4-FFF2-40B4-BE49-F238E27FC236}">
                <a16:creationId xmlns:a16="http://schemas.microsoft.com/office/drawing/2014/main" id="{26A4751B-3957-739A-9308-2B48CC7C3460}"/>
              </a:ext>
            </a:extLst>
          </p:cNvPr>
          <p:cNvPicPr>
            <a:picLocks noChangeAspect="1"/>
          </p:cNvPicPr>
          <p:nvPr/>
        </p:nvPicPr>
        <p:blipFill>
          <a:blip r:embed="rId3"/>
          <a:stretch>
            <a:fillRect/>
          </a:stretch>
        </p:blipFill>
        <p:spPr>
          <a:xfrm>
            <a:off x="2983777" y="5158684"/>
            <a:ext cx="3163023" cy="1699588"/>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20172"/>
            <a:ext cx="8394700" cy="754062"/>
          </a:xfrm>
        </p:spPr>
        <p:txBody>
          <a:bodyPr>
            <a:noAutofit/>
          </a:bodyPr>
          <a:lstStyle/>
          <a:p>
            <a:r>
              <a:rPr lang="en-CA" sz="3200" dirty="0">
                <a:solidFill>
                  <a:schemeClr val="bg1"/>
                </a:solidFill>
              </a:rPr>
              <a:t>Let’s Dive Deeper Into KNN Regressor (</a:t>
            </a:r>
            <a:r>
              <a:rPr lang="en-CA" sz="3200" i="1" dirty="0">
                <a:solidFill>
                  <a:schemeClr val="bg1"/>
                </a:solidFill>
              </a:rPr>
              <a:t>Including Outliers</a:t>
            </a:r>
            <a:r>
              <a:rPr lang="en-CA" sz="3200" dirty="0">
                <a:solidFill>
                  <a:schemeClr val="bg1"/>
                </a:solidFill>
              </a:rPr>
              <a:t>)</a:t>
            </a:r>
          </a:p>
        </p:txBody>
      </p:sp>
      <p:sp>
        <p:nvSpPr>
          <p:cNvPr id="25" name="TextBox 24">
            <a:extLst>
              <a:ext uri="{FF2B5EF4-FFF2-40B4-BE49-F238E27FC236}">
                <a16:creationId xmlns:a16="http://schemas.microsoft.com/office/drawing/2014/main" id="{F1F49560-D893-D746-2E49-914B41CE6C29}"/>
              </a:ext>
            </a:extLst>
          </p:cNvPr>
          <p:cNvSpPr txBox="1"/>
          <p:nvPr/>
        </p:nvSpPr>
        <p:spPr>
          <a:xfrm>
            <a:off x="6746053" y="5759483"/>
            <a:ext cx="1791447" cy="523220"/>
          </a:xfrm>
          <a:prstGeom prst="rect">
            <a:avLst/>
          </a:prstGeom>
          <a:noFill/>
          <a:ln w="28575">
            <a:noFill/>
          </a:ln>
        </p:spPr>
        <p:txBody>
          <a:bodyPr wrap="square" rtlCol="0">
            <a:spAutoFit/>
          </a:bodyPr>
          <a:lstStyle/>
          <a:p>
            <a:pPr algn="ctr"/>
            <a:r>
              <a:rPr lang="en-CA" sz="1400" b="1" i="1" u="sng" dirty="0">
                <a:solidFill>
                  <a:schemeClr val="accent2"/>
                </a:solidFill>
              </a:rPr>
              <a:t>Incl. Outliers: 49%</a:t>
            </a:r>
          </a:p>
          <a:p>
            <a:pPr algn="ctr"/>
            <a:r>
              <a:rPr lang="en-CA" sz="1400" b="1" i="1" u="sng" dirty="0">
                <a:solidFill>
                  <a:schemeClr val="accent2"/>
                </a:solidFill>
              </a:rPr>
              <a:t>Excl. Outliers: 39% </a:t>
            </a:r>
          </a:p>
        </p:txBody>
      </p:sp>
      <p:sp>
        <p:nvSpPr>
          <p:cNvPr id="12" name="TextBox 11">
            <a:extLst>
              <a:ext uri="{FF2B5EF4-FFF2-40B4-BE49-F238E27FC236}">
                <a16:creationId xmlns:a16="http://schemas.microsoft.com/office/drawing/2014/main" id="{387C365E-2687-72B0-09FF-66CD2994EF03}"/>
              </a:ext>
            </a:extLst>
          </p:cNvPr>
          <p:cNvSpPr txBox="1"/>
          <p:nvPr/>
        </p:nvSpPr>
        <p:spPr>
          <a:xfrm>
            <a:off x="422619" y="5323517"/>
            <a:ext cx="1709809" cy="1015663"/>
          </a:xfrm>
          <a:prstGeom prst="rect">
            <a:avLst/>
          </a:prstGeom>
          <a:noFill/>
        </p:spPr>
        <p:txBody>
          <a:bodyPr wrap="square" rtlCol="0">
            <a:spAutoFit/>
          </a:bodyPr>
          <a:lstStyle/>
          <a:p>
            <a:pPr algn="ctr"/>
            <a:r>
              <a:rPr lang="en-CA" sz="2000" b="1" dirty="0">
                <a:solidFill>
                  <a:schemeClr val="accent2"/>
                </a:solidFill>
              </a:rPr>
              <a:t>54 Independent Features</a:t>
            </a:r>
          </a:p>
        </p:txBody>
      </p:sp>
      <p:sp>
        <p:nvSpPr>
          <p:cNvPr id="44" name="TextBox 43">
            <a:extLst>
              <a:ext uri="{FF2B5EF4-FFF2-40B4-BE49-F238E27FC236}">
                <a16:creationId xmlns:a16="http://schemas.microsoft.com/office/drawing/2014/main" id="{10CB5D6D-763C-1C69-6D5B-98016ED27B2D}"/>
              </a:ext>
            </a:extLst>
          </p:cNvPr>
          <p:cNvSpPr txBox="1"/>
          <p:nvPr/>
        </p:nvSpPr>
        <p:spPr>
          <a:xfrm>
            <a:off x="4351116" y="5467716"/>
            <a:ext cx="1795684" cy="430887"/>
          </a:xfrm>
          <a:prstGeom prst="rect">
            <a:avLst/>
          </a:prstGeom>
          <a:noFill/>
        </p:spPr>
        <p:txBody>
          <a:bodyPr wrap="none" rtlCol="0">
            <a:spAutoFit/>
          </a:bodyPr>
          <a:lstStyle/>
          <a:p>
            <a:r>
              <a:rPr lang="en-CA" sz="1100" b="1" dirty="0"/>
              <a:t>After excluding outliers:</a:t>
            </a:r>
          </a:p>
          <a:p>
            <a:r>
              <a:rPr lang="en-CA" sz="1100" b="1" dirty="0" err="1"/>
              <a:t>n_neighbours</a:t>
            </a:r>
            <a:r>
              <a:rPr lang="en-CA" sz="1100" b="1" dirty="0"/>
              <a:t> = 10</a:t>
            </a:r>
          </a:p>
        </p:txBody>
      </p:sp>
      <p:cxnSp>
        <p:nvCxnSpPr>
          <p:cNvPr id="47" name="Straight Connector 46">
            <a:extLst>
              <a:ext uri="{FF2B5EF4-FFF2-40B4-BE49-F238E27FC236}">
                <a16:creationId xmlns:a16="http://schemas.microsoft.com/office/drawing/2014/main" id="{16CECF2F-DEF1-851C-0543-60265D26F1B1}"/>
              </a:ext>
            </a:extLst>
          </p:cNvPr>
          <p:cNvCxnSpPr/>
          <p:nvPr/>
        </p:nvCxnSpPr>
        <p:spPr>
          <a:xfrm>
            <a:off x="4147226" y="5315479"/>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Slide Number Placeholder 3">
            <a:extLst>
              <a:ext uri="{FF2B5EF4-FFF2-40B4-BE49-F238E27FC236}">
                <a16:creationId xmlns:a16="http://schemas.microsoft.com/office/drawing/2014/main" id="{6D035760-9FD9-E3BF-27F2-A736BC00404C}"/>
              </a:ext>
            </a:extLst>
          </p:cNvPr>
          <p:cNvSpPr>
            <a:spLocks noGrp="1"/>
          </p:cNvSpPr>
          <p:nvPr>
            <p:ph type="sldNum" sz="quarter" idx="12"/>
          </p:nvPr>
        </p:nvSpPr>
        <p:spPr>
          <a:xfrm>
            <a:off x="6457950" y="6356351"/>
            <a:ext cx="2057400" cy="365125"/>
          </a:xfrm>
        </p:spPr>
        <p:txBody>
          <a:bodyPr/>
          <a:lstStyle/>
          <a:p>
            <a:fld id="{E32D28F8-53AE-4234-9393-E5F6E52213FC}" type="slidenum">
              <a:rPr lang="en-CA" smtClean="0"/>
              <a:t>8</a:t>
            </a:fld>
            <a:endParaRPr lang="en-CA" dirty="0"/>
          </a:p>
        </p:txBody>
      </p:sp>
      <p:sp>
        <p:nvSpPr>
          <p:cNvPr id="4" name="Arrow: Down 3">
            <a:extLst>
              <a:ext uri="{FF2B5EF4-FFF2-40B4-BE49-F238E27FC236}">
                <a16:creationId xmlns:a16="http://schemas.microsoft.com/office/drawing/2014/main" id="{52D1075E-CA92-D118-308E-D82E6DBAA235}"/>
              </a:ext>
            </a:extLst>
          </p:cNvPr>
          <p:cNvSpPr/>
          <p:nvPr/>
        </p:nvSpPr>
        <p:spPr>
          <a:xfrm>
            <a:off x="7311281" y="5361082"/>
            <a:ext cx="660990" cy="320476"/>
          </a:xfrm>
          <a:prstGeom prst="downArrow">
            <a:avLst/>
          </a:prstGeom>
          <a:solidFill>
            <a:srgbClr val="FF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8" name="Chart 17">
            <a:extLst>
              <a:ext uri="{FF2B5EF4-FFF2-40B4-BE49-F238E27FC236}">
                <a16:creationId xmlns:a16="http://schemas.microsoft.com/office/drawing/2014/main" id="{C541D76F-7F91-31D8-FC06-8475833F2C5C}"/>
              </a:ext>
            </a:extLst>
          </p:cNvPr>
          <p:cNvGraphicFramePr>
            <a:graphicFrameLocks/>
          </p:cNvGraphicFramePr>
          <p:nvPr>
            <p:extLst>
              <p:ext uri="{D42A27DB-BD31-4B8C-83A1-F6EECF244321}">
                <p14:modId xmlns:p14="http://schemas.microsoft.com/office/powerpoint/2010/main" val="1090457029"/>
              </p:ext>
            </p:extLst>
          </p:nvPr>
        </p:nvGraphicFramePr>
        <p:xfrm>
          <a:off x="124692" y="1595960"/>
          <a:ext cx="8743949" cy="2754414"/>
        </p:xfrm>
        <a:graphic>
          <a:graphicData uri="http://schemas.openxmlformats.org/drawingml/2006/chart">
            <c:chart xmlns:c="http://schemas.openxmlformats.org/drawingml/2006/chart" xmlns:r="http://schemas.openxmlformats.org/officeDocument/2006/relationships" r:id="rId5"/>
          </a:graphicData>
        </a:graphic>
      </p:graphicFrame>
      <p:sp>
        <p:nvSpPr>
          <p:cNvPr id="21" name="Rectangle 20">
            <a:extLst>
              <a:ext uri="{FF2B5EF4-FFF2-40B4-BE49-F238E27FC236}">
                <a16:creationId xmlns:a16="http://schemas.microsoft.com/office/drawing/2014/main" id="{E9FB434C-1DFC-6F2A-F3B0-FBB182BF4622}"/>
              </a:ext>
            </a:extLst>
          </p:cNvPr>
          <p:cNvSpPr/>
          <p:nvPr/>
        </p:nvSpPr>
        <p:spPr>
          <a:xfrm>
            <a:off x="124692" y="1454739"/>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 – What Do the Results Show?</a:t>
            </a:r>
          </a:p>
        </p:txBody>
      </p:sp>
      <p:sp>
        <p:nvSpPr>
          <p:cNvPr id="24" name="Left Brace 23">
            <a:extLst>
              <a:ext uri="{FF2B5EF4-FFF2-40B4-BE49-F238E27FC236}">
                <a16:creationId xmlns:a16="http://schemas.microsoft.com/office/drawing/2014/main" id="{4A0E089A-388B-80EB-D022-F2EDAEF11758}"/>
              </a:ext>
            </a:extLst>
          </p:cNvPr>
          <p:cNvSpPr/>
          <p:nvPr/>
        </p:nvSpPr>
        <p:spPr>
          <a:xfrm rot="16200000">
            <a:off x="2320626" y="2535245"/>
            <a:ext cx="339207" cy="3030530"/>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27" name="Picture 26">
            <a:extLst>
              <a:ext uri="{FF2B5EF4-FFF2-40B4-BE49-F238E27FC236}">
                <a16:creationId xmlns:a16="http://schemas.microsoft.com/office/drawing/2014/main" id="{513FA6A9-63C7-6BBF-F9EC-A1CF5005EF6D}"/>
              </a:ext>
            </a:extLst>
          </p:cNvPr>
          <p:cNvPicPr>
            <a:picLocks noChangeAspect="1"/>
          </p:cNvPicPr>
          <p:nvPr/>
        </p:nvPicPr>
        <p:blipFill>
          <a:blip r:embed="rId6"/>
          <a:stretch>
            <a:fillRect/>
          </a:stretch>
        </p:blipFill>
        <p:spPr>
          <a:xfrm>
            <a:off x="8607215" y="5831348"/>
            <a:ext cx="460506" cy="407993"/>
          </a:xfrm>
          <a:prstGeom prst="rect">
            <a:avLst/>
          </a:prstGeom>
        </p:spPr>
      </p:pic>
      <p:sp>
        <p:nvSpPr>
          <p:cNvPr id="29" name="Rectangle 28">
            <a:extLst>
              <a:ext uri="{FF2B5EF4-FFF2-40B4-BE49-F238E27FC236}">
                <a16:creationId xmlns:a16="http://schemas.microsoft.com/office/drawing/2014/main" id="{8D70A97C-9370-51D8-4B8C-726D53507E07}"/>
              </a:ext>
            </a:extLst>
          </p:cNvPr>
          <p:cNvSpPr/>
          <p:nvPr/>
        </p:nvSpPr>
        <p:spPr>
          <a:xfrm>
            <a:off x="782890" y="4291962"/>
            <a:ext cx="3425074" cy="614423"/>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Predicted house price is within 40% of actual house price ~50% of the time</a:t>
            </a:r>
          </a:p>
        </p:txBody>
      </p:sp>
      <p:sp>
        <p:nvSpPr>
          <p:cNvPr id="30" name="TextBox 29">
            <a:extLst>
              <a:ext uri="{FF2B5EF4-FFF2-40B4-BE49-F238E27FC236}">
                <a16:creationId xmlns:a16="http://schemas.microsoft.com/office/drawing/2014/main" id="{1C7A87F6-C243-668A-E5A9-795635FC7CBA}"/>
              </a:ext>
            </a:extLst>
          </p:cNvPr>
          <p:cNvSpPr txBox="1"/>
          <p:nvPr/>
        </p:nvSpPr>
        <p:spPr>
          <a:xfrm>
            <a:off x="2347586" y="2578278"/>
            <a:ext cx="1760418" cy="1169551"/>
          </a:xfrm>
          <a:prstGeom prst="rect">
            <a:avLst/>
          </a:prstGeom>
          <a:noFill/>
        </p:spPr>
        <p:txBody>
          <a:bodyPr wrap="square" rtlCol="0">
            <a:spAutoFit/>
          </a:bodyPr>
          <a:lstStyle/>
          <a:p>
            <a:pPr algn="ctr"/>
            <a:r>
              <a:rPr lang="en-CA" sz="1400" b="1" i="1" u="sng" dirty="0">
                <a:solidFill>
                  <a:schemeClr val="bg1"/>
                </a:solidFill>
              </a:rPr>
              <a:t>Example:</a:t>
            </a:r>
          </a:p>
          <a:p>
            <a:pPr algn="ctr"/>
            <a:r>
              <a:rPr lang="en-CA" sz="1400" i="1" dirty="0">
                <a:solidFill>
                  <a:schemeClr val="bg1"/>
                </a:solidFill>
              </a:rPr>
              <a:t>y-test:</a:t>
            </a:r>
          </a:p>
          <a:p>
            <a:pPr algn="ctr"/>
            <a:r>
              <a:rPr lang="en-CA" sz="1400" i="1" dirty="0">
                <a:solidFill>
                  <a:schemeClr val="bg1"/>
                </a:solidFill>
              </a:rPr>
              <a:t>$650k</a:t>
            </a:r>
          </a:p>
          <a:p>
            <a:pPr algn="ctr"/>
            <a:r>
              <a:rPr lang="en-CA" sz="1400" i="1" dirty="0">
                <a:solidFill>
                  <a:schemeClr val="bg1"/>
                </a:solidFill>
              </a:rPr>
              <a:t>y-predicted:</a:t>
            </a:r>
          </a:p>
          <a:p>
            <a:pPr algn="ctr"/>
            <a:r>
              <a:rPr lang="en-CA" sz="1400" i="1" dirty="0">
                <a:solidFill>
                  <a:schemeClr val="bg1"/>
                </a:solidFill>
              </a:rPr>
              <a:t>$403k</a:t>
            </a:r>
          </a:p>
        </p:txBody>
      </p:sp>
      <p:sp>
        <p:nvSpPr>
          <p:cNvPr id="31" name="Rectangle 30">
            <a:extLst>
              <a:ext uri="{FF2B5EF4-FFF2-40B4-BE49-F238E27FC236}">
                <a16:creationId xmlns:a16="http://schemas.microsoft.com/office/drawing/2014/main" id="{88BAC2E7-2CA8-5571-D13B-4294C475A9EA}"/>
              </a:ext>
            </a:extLst>
          </p:cNvPr>
          <p:cNvSpPr/>
          <p:nvPr/>
        </p:nvSpPr>
        <p:spPr>
          <a:xfrm>
            <a:off x="165102" y="4961289"/>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 - Snapshot</a:t>
            </a:r>
          </a:p>
        </p:txBody>
      </p:sp>
    </p:spTree>
    <p:extLst>
      <p:ext uri="{BB962C8B-B14F-4D97-AF65-F5344CB8AC3E}">
        <p14:creationId xmlns:p14="http://schemas.microsoft.com/office/powerpoint/2010/main" val="21123362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Office Theme 2013 - 2022</Template>
  <TotalTime>11827</TotalTime>
  <Words>1358</Words>
  <Application>Microsoft Office PowerPoint</Application>
  <PresentationFormat>On-screen Show (4:3)</PresentationFormat>
  <Paragraphs>198</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-apple-system</vt:lpstr>
      <vt:lpstr>Arial</vt:lpstr>
      <vt:lpstr>Calibri</vt:lpstr>
      <vt:lpstr>Noto Serif</vt:lpstr>
      <vt:lpstr>Office Theme</vt:lpstr>
      <vt:lpstr>Austin, TX - House Listings</vt:lpstr>
      <vt:lpstr>Meet Jen, The Data Science Fan</vt:lpstr>
      <vt:lpstr>Meet Jen, The Data Science Fan</vt:lpstr>
      <vt:lpstr>Austin 20-Year Home Price Index Growth Is Comparable to the U.S. Average</vt:lpstr>
      <vt:lpstr>54 Independent Features Used; Optionality to Remove Outliers Based on Price Assessed</vt:lpstr>
      <vt:lpstr>Housing Properties Clustered Around Austin Based on Their Price Bracket</vt:lpstr>
      <vt:lpstr>A Few High-Level Conclusions Based on Provided Features</vt:lpstr>
      <vt:lpstr>Decision Tree and KNN Regressor Are Superior, but Not Ideal, Models for Our Data</vt:lpstr>
      <vt:lpstr>Let’s Dive Deeper Into KNN Regressor (Including Outliers)</vt:lpstr>
      <vt:lpstr>Housing Price Predictor App</vt:lpstr>
      <vt:lpstr>Elements of Technology and Human Touch Will Determine Housing Prices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CRAFT BEER INDUSTRY</dc:title>
  <dc:creator>Nina Sysoeva</dc:creator>
  <cp:lastModifiedBy>Nina Sysoeva</cp:lastModifiedBy>
  <cp:revision>115</cp:revision>
  <dcterms:created xsi:type="dcterms:W3CDTF">2023-12-26T00:31:34Z</dcterms:created>
  <dcterms:modified xsi:type="dcterms:W3CDTF">2024-02-02T08:40:38Z</dcterms:modified>
</cp:coreProperties>
</file>

<file path=docProps/thumbnail.jpeg>
</file>